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8"/>
  </p:notesMasterIdLst>
  <p:handoutMasterIdLst>
    <p:handoutMasterId r:id="rId19"/>
  </p:handoutMasterIdLst>
  <p:sldIdLst>
    <p:sldId id="1487" r:id="rId2"/>
    <p:sldId id="1489" r:id="rId3"/>
    <p:sldId id="1527" r:id="rId4"/>
    <p:sldId id="1521" r:id="rId5"/>
    <p:sldId id="1548" r:id="rId6"/>
    <p:sldId id="1522" r:id="rId7"/>
    <p:sldId id="1523" r:id="rId8"/>
    <p:sldId id="1539" r:id="rId9"/>
    <p:sldId id="1540" r:id="rId10"/>
    <p:sldId id="1541" r:id="rId11"/>
    <p:sldId id="1542" r:id="rId12"/>
    <p:sldId id="1543" r:id="rId13"/>
    <p:sldId id="1544" r:id="rId14"/>
    <p:sldId id="1545" r:id="rId15"/>
    <p:sldId id="1546" r:id="rId16"/>
    <p:sldId id="1547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88364" autoAdjust="0"/>
  </p:normalViewPr>
  <p:slideViewPr>
    <p:cSldViewPr>
      <p:cViewPr varScale="1">
        <p:scale>
          <a:sx n="102" d="100"/>
          <a:sy n="102" d="100"/>
        </p:scale>
        <p:origin x="-18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pPr>
              <a:defRPr/>
            </a:pPr>
            <a:fld id="{885712FF-BA03-4925-9597-01EFBC07445F}" type="datetimeFigureOut">
              <a:rPr lang="en-US"/>
              <a:pPr>
                <a:defRPr/>
              </a:pPr>
              <a:t>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pPr>
              <a:defRPr/>
            </a:pPr>
            <a:fld id="{3B7D54EC-0E42-40A0-A66A-DB6EEAF233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81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02C7287D-E9A7-406A-B4D7-E27B1A7EB0BC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4" tIns="46586" rIns="93174" bIns="465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C83A553C-7DC1-44C2-AF12-F6F6BFD98D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2200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7614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8515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8998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4182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187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6904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9B74C-46A5-48FB-A74B-610DD01EEB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360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E73D4-5542-4C51-A828-50EEF9AE7D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239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748EF-DA5F-4650-9A45-91D4237C39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507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350D7-8C5E-4AEF-A43A-9CD83C418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49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C0F18-EDE1-4561-B940-2707B17BDE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028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0BF66-48A9-4D82-9E8C-9E0635128D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553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E2E2E-6577-43F8-BA8F-5307FE6D26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062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BE98D-A1FE-4A10-92C2-80A83CEF916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213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E42BE-9741-4EF2-A340-606729A555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546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0B909-B06B-44E0-9D4A-685A5218CE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902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3B719-F8D6-4A91-B67B-C16E2D1600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53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6B6FA0-BF8E-4A34-A221-0BAE433005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248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E3ECD7-7302-4FC2-8318-A032DEC2CF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839200" cy="236219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2022 High School Football</a:t>
            </a:r>
            <a:b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OFFICIALS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C7DE77C-4C1D-42EF-AEFF-2A869FE2A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187" y="3124200"/>
            <a:ext cx="8229600" cy="1655762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Session # 9:</a:t>
            </a:r>
          </a:p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KICKING GAME</a:t>
            </a:r>
          </a:p>
        </p:txBody>
      </p:sp>
    </p:spTree>
    <p:extLst>
      <p:ext uri="{BB962C8B-B14F-4D97-AF65-F5344CB8AC3E}">
        <p14:creationId xmlns:p14="http://schemas.microsoft.com/office/powerpoint/2010/main" xmlns="" val="381962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886700" cy="9906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atin typeface="+mn-lt"/>
              </a:rPr>
              <a:t>SCRIMMAGE KICKS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4958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  <a:r>
              <a:rPr lang="en-US" sz="4000" dirty="0"/>
              <a:t>Any team K player may catch or recover a scrimmage kick beyond the neutral zone, provided such kick has been touched by an R player that was clearly beyond the neutral zone.  BUT THIS CATCH OR RECOVERY WILL MAKE THE BALL BECOME DEAD.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xmlns="" val="3097095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886700" cy="9906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atin typeface="+mn-lt"/>
              </a:rPr>
              <a:t>SCRIMMAGE KICKS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4958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  <a:r>
              <a:rPr lang="en-US" sz="4000" dirty="0"/>
              <a:t>Field Goals:</a:t>
            </a:r>
          </a:p>
          <a:p>
            <a:pPr lvl="1"/>
            <a:r>
              <a:rPr lang="en-US" sz="3600" dirty="0"/>
              <a:t>The Field-Goal attempt shall be made by place kick or by drop kick.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REMEMBER – A failed Field Goal attempt that is short of the goal line is a live ball if in the field of play and comes back inbounds at the spot where it went out.</a:t>
            </a:r>
          </a:p>
        </p:txBody>
      </p:sp>
    </p:spTree>
    <p:extLst>
      <p:ext uri="{BB962C8B-B14F-4D97-AF65-F5344CB8AC3E}">
        <p14:creationId xmlns:p14="http://schemas.microsoft.com/office/powerpoint/2010/main" xmlns="" val="275421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886700" cy="9906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atin typeface="+mn-lt"/>
              </a:rPr>
              <a:t>TOUCHBACKS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4958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  <a:r>
              <a:rPr lang="en-US" sz="4000" dirty="0"/>
              <a:t>IF any Free or Scrimmage Kick breaks the plane of R’s goal line then it is a touchback, and the ball becomes dead.</a:t>
            </a:r>
          </a:p>
          <a:p>
            <a:endParaRPr lang="en-US" sz="3600" dirty="0"/>
          </a:p>
          <a:p>
            <a:r>
              <a:rPr lang="en-US" sz="3600" dirty="0"/>
              <a:t>The Ball will be put in play at the 20 yard line at any spot between the hash marks.</a:t>
            </a:r>
          </a:p>
        </p:txBody>
      </p:sp>
    </p:spTree>
    <p:extLst>
      <p:ext uri="{BB962C8B-B14F-4D97-AF65-F5344CB8AC3E}">
        <p14:creationId xmlns:p14="http://schemas.microsoft.com/office/powerpoint/2010/main" xmlns="" val="1088546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886700" cy="9906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atin typeface="+mn-lt"/>
              </a:rPr>
              <a:t>FIRST TOUCHING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8768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  <a:r>
              <a:rPr lang="en-US" sz="4800" dirty="0"/>
              <a:t>FREE KICK:</a:t>
            </a:r>
          </a:p>
          <a:p>
            <a:pPr lvl="1"/>
            <a:r>
              <a:rPr lang="en-US" sz="4500" dirty="0"/>
              <a:t> </a:t>
            </a:r>
            <a:r>
              <a:rPr lang="en-US" sz="3600" dirty="0"/>
              <a:t>It is first touching by K if they touch the ball before it breaks the plane of R’s free kick line before being touched by R.</a:t>
            </a:r>
          </a:p>
          <a:p>
            <a:r>
              <a:rPr lang="en-US" sz="4800" dirty="0"/>
              <a:t> SCRIMMAGE KICK:</a:t>
            </a:r>
          </a:p>
          <a:p>
            <a:pPr lvl="1"/>
            <a:r>
              <a:rPr lang="en-US" sz="3600" dirty="0"/>
              <a:t> It is first touching by K if they touch the ball anywhere beyond the neutral zone before being touched by R.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729840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886700" cy="9906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atin typeface="+mn-lt"/>
              </a:rPr>
              <a:t>FIRST TOUCHING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4958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  <a:r>
              <a:rPr lang="en-US" sz="4000" dirty="0"/>
              <a:t>We </a:t>
            </a:r>
            <a:r>
              <a:rPr lang="en-US" sz="4000" b="1" u="sng" dirty="0"/>
              <a:t>MUST</a:t>
            </a:r>
            <a:r>
              <a:rPr lang="en-US" sz="4000" dirty="0"/>
              <a:t> have a bean bag on this.</a:t>
            </a:r>
          </a:p>
          <a:p>
            <a:r>
              <a:rPr lang="en-US" sz="4000" dirty="0"/>
              <a:t> What can be done with first touching?</a:t>
            </a:r>
          </a:p>
          <a:p>
            <a:pPr lvl="1"/>
            <a:r>
              <a:rPr lang="en-US" sz="4000" dirty="0"/>
              <a:t> Team R has the right to take the ball at any spot of first touching at the end of the play. – As long as if after touching the kick themselves they DO NOT commit a foul during the down.</a:t>
            </a:r>
          </a:p>
        </p:txBody>
      </p:sp>
    </p:spTree>
    <p:extLst>
      <p:ext uri="{BB962C8B-B14F-4D97-AF65-F5344CB8AC3E}">
        <p14:creationId xmlns:p14="http://schemas.microsoft.com/office/powerpoint/2010/main" xmlns="" val="3593426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886700" cy="9906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atin typeface="+mn-lt"/>
              </a:rPr>
              <a:t>FAIR CATCH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495800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 Any R player can signal fair catch while a legal kick is in flight.  </a:t>
            </a:r>
          </a:p>
          <a:p>
            <a:r>
              <a:rPr lang="en-US" sz="4000" dirty="0"/>
              <a:t> Any player who has given a valid or invalid fair catch signal CAN NOT block until the kick has ended.</a:t>
            </a:r>
          </a:p>
          <a:p>
            <a:r>
              <a:rPr lang="en-US" sz="4000" dirty="0"/>
              <a:t> It is a fair catch and the ball is dead if any R player gives a valid fair catch signal and the ball is caught beyond the neutral zone.</a:t>
            </a:r>
          </a:p>
        </p:txBody>
      </p:sp>
    </p:spTree>
    <p:extLst>
      <p:ext uri="{BB962C8B-B14F-4D97-AF65-F5344CB8AC3E}">
        <p14:creationId xmlns:p14="http://schemas.microsoft.com/office/powerpoint/2010/main" xmlns="" val="590544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886700" cy="9906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atin typeface="+mn-lt"/>
              </a:rPr>
              <a:t>FAIR CATCH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49580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 Only the receiver who signals for a fair catch is afforded protection.</a:t>
            </a:r>
          </a:p>
          <a:p>
            <a:r>
              <a:rPr lang="en-US" sz="4000" dirty="0"/>
              <a:t> If after the fair catch signal, the kick is caught by a teammate, it is not a fair catch – BUT the ball is still dead.</a:t>
            </a:r>
          </a:p>
          <a:p>
            <a:r>
              <a:rPr lang="en-US" sz="4000" dirty="0"/>
              <a:t> No R player may advance the ball after a valid or invalid fair catch signal has been given by any R player.</a:t>
            </a:r>
          </a:p>
        </p:txBody>
      </p:sp>
    </p:spTree>
    <p:extLst>
      <p:ext uri="{BB962C8B-B14F-4D97-AF65-F5344CB8AC3E}">
        <p14:creationId xmlns:p14="http://schemas.microsoft.com/office/powerpoint/2010/main" xmlns="" val="92131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7F809-DF50-42F8-82A5-2FDBEFE0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651018"/>
            <a:ext cx="8915400" cy="62346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IN ASSOCIATION WITH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8DF3E7-876D-4B19-A6D4-68E863C5C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3350" y="1752600"/>
            <a:ext cx="9372600" cy="3735414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This presentation could not take place without the support of: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xmlns="" id="{D35DE123-1921-43A2-B3DC-1BD56B57FA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450" y="2971800"/>
            <a:ext cx="41910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900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9D39DE-F1F5-4163-B6F5-B7497E339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5" y="304800"/>
            <a:ext cx="9144000" cy="681149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TONIGHT’S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A44FE-61C0-414F-A92A-9B693A2A6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9144000" cy="5505799"/>
          </a:xfrm>
        </p:spPr>
        <p:txBody>
          <a:bodyPr>
            <a:noAutofit/>
          </a:bodyPr>
          <a:lstStyle/>
          <a:p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Lesson # 9: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cs typeface="Arial" panose="020B0604020202020204" pitchFamily="34" charset="0"/>
              </a:rPr>
              <a:t>Free Kicks</a:t>
            </a:r>
          </a:p>
          <a:p>
            <a:r>
              <a:rPr lang="en-US" sz="4000" dirty="0"/>
              <a:t>Scrimmage Kicks</a:t>
            </a:r>
          </a:p>
          <a:p>
            <a:r>
              <a:rPr lang="en-US" sz="4000" dirty="0"/>
              <a:t>Touchbacks</a:t>
            </a:r>
          </a:p>
          <a:p>
            <a:r>
              <a:rPr lang="en-US" sz="4000" dirty="0"/>
              <a:t>First Touching</a:t>
            </a:r>
          </a:p>
          <a:p>
            <a:r>
              <a:rPr lang="en-US" sz="4000" dirty="0"/>
              <a:t>Fair Catch</a:t>
            </a:r>
          </a:p>
          <a:p>
            <a:endParaRPr lang="en-US" sz="4000" b="1" dirty="0"/>
          </a:p>
          <a:p>
            <a:endParaRPr lang="en-US" sz="4000" b="1" dirty="0">
              <a:cs typeface="Arial" panose="020B0604020202020204" pitchFamily="34" charset="0"/>
            </a:endParaRPr>
          </a:p>
          <a:p>
            <a:endParaRPr lang="en-US" sz="40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304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>
                <a:latin typeface="+mn-lt"/>
              </a:rPr>
              <a:t>KICKING </a:t>
            </a:r>
            <a:r>
              <a:rPr lang="en-US" sz="8000" b="1" dirty="0" smtClean="0">
                <a:latin typeface="+mn-lt"/>
              </a:rPr>
              <a:t>GAME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199"/>
            <a:ext cx="8534400" cy="4060827"/>
          </a:xfrm>
        </p:spPr>
        <p:txBody>
          <a:bodyPr>
            <a:noAutofit/>
          </a:bodyPr>
          <a:lstStyle/>
          <a:p>
            <a:r>
              <a:rPr lang="en-US" sz="4400" dirty="0"/>
              <a:t> There are 2 different types of kicking plays in the game of football.</a:t>
            </a:r>
          </a:p>
          <a:p>
            <a:endParaRPr lang="en-US" sz="2000" dirty="0"/>
          </a:p>
          <a:p>
            <a:r>
              <a:rPr lang="en-US" sz="3600" dirty="0"/>
              <a:t>FREE KICKS (Kickoffs)</a:t>
            </a:r>
          </a:p>
          <a:p>
            <a:r>
              <a:rPr lang="en-US" sz="3600" dirty="0"/>
              <a:t>SCRIMMAGE KICKS (Punts &amp; Field Goals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Rule 2-24 defines all kicks.</a:t>
            </a:r>
            <a:endParaRPr lang="en-US" sz="3600" dirty="0"/>
          </a:p>
          <a:p>
            <a:endParaRPr lang="en-US" sz="3600" dirty="0" smtClean="0"/>
          </a:p>
          <a:p>
            <a:pPr marL="1371600" lvl="4" indent="0">
              <a:buNone/>
            </a:pPr>
            <a:endParaRPr lang="en-US" sz="4050" dirty="0"/>
          </a:p>
        </p:txBody>
      </p:sp>
    </p:spTree>
    <p:extLst>
      <p:ext uri="{BB962C8B-B14F-4D97-AF65-F5344CB8AC3E}">
        <p14:creationId xmlns:p14="http://schemas.microsoft.com/office/powerpoint/2010/main" xmlns="" val="320047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>
                <a:latin typeface="+mn-lt"/>
              </a:rPr>
              <a:t>KICKING </a:t>
            </a:r>
            <a:r>
              <a:rPr lang="en-US" sz="8000" b="1" dirty="0" smtClean="0">
                <a:latin typeface="+mn-lt"/>
              </a:rPr>
              <a:t>GAME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1"/>
            <a:ext cx="8610600" cy="4213226"/>
          </a:xfrm>
        </p:spPr>
        <p:txBody>
          <a:bodyPr>
            <a:noAutofit/>
          </a:bodyPr>
          <a:lstStyle/>
          <a:p>
            <a:r>
              <a:rPr lang="en-US" sz="3600" dirty="0" smtClean="0"/>
              <a:t>A Kick ends when a player gains possession of the ball or the ball becomes dead.</a:t>
            </a:r>
          </a:p>
          <a:p>
            <a:r>
              <a:rPr lang="en-US" sz="3600" dirty="0" smtClean="0"/>
              <a:t>A muff is a touching of the ball in a failed attempt to secure a loose ball.</a:t>
            </a:r>
          </a:p>
          <a:p>
            <a:r>
              <a:rPr lang="en-US" sz="3600" dirty="0" smtClean="0"/>
              <a:t>After a muff the status of the ball is still a kick.</a:t>
            </a:r>
          </a:p>
          <a:p>
            <a:r>
              <a:rPr lang="en-US" sz="3600" dirty="0" smtClean="0"/>
              <a:t>Team K can never advance a muff.</a:t>
            </a:r>
            <a:endParaRPr lang="en-US" sz="3600" dirty="0"/>
          </a:p>
          <a:p>
            <a:endParaRPr lang="en-US" sz="3600" dirty="0" smtClean="0"/>
          </a:p>
          <a:p>
            <a:pPr marL="1371600" lvl="4" indent="0">
              <a:buNone/>
            </a:pPr>
            <a:endParaRPr lang="en-US" sz="4050" dirty="0"/>
          </a:p>
        </p:txBody>
      </p:sp>
    </p:spTree>
    <p:extLst>
      <p:ext uri="{BB962C8B-B14F-4D97-AF65-F5344CB8AC3E}">
        <p14:creationId xmlns:p14="http://schemas.microsoft.com/office/powerpoint/2010/main" xmlns="" val="1527466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>
                <a:latin typeface="+mn-lt"/>
              </a:rPr>
              <a:t>FREE KICKS</a:t>
            </a:r>
            <a:endParaRPr lang="en-US" sz="8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243615-7016-4F53-AA8C-BD277EAA5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Free Kick lines are always 10 yards apart.</a:t>
            </a:r>
          </a:p>
          <a:p>
            <a:r>
              <a:rPr lang="en-US" sz="3600" dirty="0"/>
              <a:t>A Free Kick must be made from between the hash marks.</a:t>
            </a:r>
          </a:p>
          <a:p>
            <a:r>
              <a:rPr lang="en-US" sz="3600" dirty="0"/>
              <a:t>A punt may be used for a Free Kick ONLY after a Safety.</a:t>
            </a:r>
          </a:p>
          <a:p>
            <a:r>
              <a:rPr lang="en-US" sz="3600" dirty="0"/>
              <a:t>A Free Kick can not be kicked Out of Bounds untouched by R.</a:t>
            </a:r>
          </a:p>
        </p:txBody>
      </p:sp>
    </p:spTree>
    <p:extLst>
      <p:ext uri="{BB962C8B-B14F-4D97-AF65-F5344CB8AC3E}">
        <p14:creationId xmlns:p14="http://schemas.microsoft.com/office/powerpoint/2010/main" xmlns="" val="339082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886700" cy="9906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latin typeface="+mn-lt"/>
              </a:rPr>
              <a:t>FREE KICKS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/>
              <a:t> </a:t>
            </a:r>
            <a:r>
              <a:rPr lang="en-US" sz="4000" dirty="0"/>
              <a:t>Any Team R player may catch or recover and advance a Free Kick.</a:t>
            </a:r>
          </a:p>
          <a:p>
            <a:r>
              <a:rPr lang="en-US" sz="4000" dirty="0"/>
              <a:t> If Any Team K player catches or recovers a Free Kick the ball becomes dead.</a:t>
            </a:r>
          </a:p>
          <a:p>
            <a:r>
              <a:rPr lang="en-US" sz="4000" dirty="0"/>
              <a:t> What 2 things need to happen for Team K to get possession after a free kick?</a:t>
            </a:r>
          </a:p>
          <a:p>
            <a:pPr lvl="1"/>
            <a:r>
              <a:rPr lang="en-US" sz="3700" dirty="0"/>
              <a:t>Ball has to cross R’s line (10 yds) &amp;</a:t>
            </a:r>
          </a:p>
          <a:p>
            <a:pPr lvl="1"/>
            <a:r>
              <a:rPr lang="en-US" sz="3700" dirty="0"/>
              <a:t>Has to have hit the </a:t>
            </a:r>
            <a:r>
              <a:rPr lang="en-US" sz="3700" dirty="0" smtClean="0"/>
              <a:t>ground  </a:t>
            </a:r>
            <a:r>
              <a:rPr lang="en-US" sz="3700" b="1" u="sng" dirty="0" smtClean="0"/>
              <a:t>OR</a:t>
            </a:r>
          </a:p>
          <a:p>
            <a:pPr lvl="1"/>
            <a:r>
              <a:rPr lang="en-US" sz="3700" dirty="0" smtClean="0"/>
              <a:t>If R has already touched it first.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xmlns="" val="282823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886700" cy="9906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atin typeface="+mn-lt"/>
              </a:rPr>
              <a:t>SCRIMMAGE KICKS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4958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  <a:r>
              <a:rPr lang="en-US" sz="4000" dirty="0"/>
              <a:t>A Scrimmage Kick is any kick from in or behind the neutral zone during a scrimmage down.  Either a place kick, punt or drop kick may be used.</a:t>
            </a:r>
          </a:p>
          <a:p>
            <a:r>
              <a:rPr lang="en-US" sz="4000" dirty="0"/>
              <a:t> For a place kick the ball must be controlled on the ground or a legal tee by a teammate.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xmlns="" val="1557899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886700" cy="9906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atin typeface="+mn-lt"/>
              </a:rPr>
              <a:t>SCRIMMAGE KICKS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4958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  <a:r>
              <a:rPr lang="en-US" sz="4000" dirty="0"/>
              <a:t>Any team R player may catch or recover a scrimmage kick and advance unless it is during a try.</a:t>
            </a:r>
          </a:p>
          <a:p>
            <a:r>
              <a:rPr lang="en-US" sz="4000" dirty="0"/>
              <a:t>Any team K player may catch or recover a scrimmage kick if it is in or behind the neutral zone and advance unless it is during a try.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xmlns="" val="37290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3568</TotalTime>
  <Words>794</Words>
  <Application>Microsoft Office PowerPoint</Application>
  <PresentationFormat>On-screen Show (4:3)</PresentationFormat>
  <Paragraphs>80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2022 High School Football OFFICIALS SCHOOL</vt:lpstr>
      <vt:lpstr>IN ASSOCIATION WITH</vt:lpstr>
      <vt:lpstr>TONIGHT’S AGENDA</vt:lpstr>
      <vt:lpstr>KICKING GAME</vt:lpstr>
      <vt:lpstr>KICKING GAME</vt:lpstr>
      <vt:lpstr>FREE KICKS</vt:lpstr>
      <vt:lpstr>FREE KICKS</vt:lpstr>
      <vt:lpstr>SCRIMMAGE KICKS</vt:lpstr>
      <vt:lpstr>SCRIMMAGE KICKS</vt:lpstr>
      <vt:lpstr>SCRIMMAGE KICKS</vt:lpstr>
      <vt:lpstr>SCRIMMAGE KICKS</vt:lpstr>
      <vt:lpstr>TOUCHBACKS</vt:lpstr>
      <vt:lpstr>FIRST TOUCHING</vt:lpstr>
      <vt:lpstr>FIRST TOUCHING</vt:lpstr>
      <vt:lpstr>FAIR CATCH</vt:lpstr>
      <vt:lpstr>FAIR CATCH</vt:lpstr>
    </vt:vector>
  </TitlesOfParts>
  <Company>Phil Long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Level Procedure Template</dc:title>
  <dc:creator>Phil Long</dc:creator>
  <cp:lastModifiedBy>Owner</cp:lastModifiedBy>
  <cp:revision>445</cp:revision>
  <cp:lastPrinted>2022-02-04T18:40:15Z</cp:lastPrinted>
  <dcterms:created xsi:type="dcterms:W3CDTF">2004-10-04T14:27:35Z</dcterms:created>
  <dcterms:modified xsi:type="dcterms:W3CDTF">2022-03-01T01:22:43Z</dcterms:modified>
</cp:coreProperties>
</file>