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92" r:id="rId5"/>
    <p:sldId id="260" r:id="rId6"/>
    <p:sldId id="261" r:id="rId7"/>
    <p:sldId id="293" r:id="rId8"/>
    <p:sldId id="294" r:id="rId9"/>
    <p:sldId id="264" r:id="rId10"/>
    <p:sldId id="300" r:id="rId11"/>
    <p:sldId id="274" r:id="rId12"/>
    <p:sldId id="286" r:id="rId13"/>
    <p:sldId id="303" r:id="rId14"/>
    <p:sldId id="295" r:id="rId15"/>
    <p:sldId id="296" r:id="rId16"/>
    <p:sldId id="285" r:id="rId17"/>
    <p:sldId id="277" r:id="rId18"/>
    <p:sldId id="298" r:id="rId19"/>
    <p:sldId id="301" r:id="rId20"/>
    <p:sldId id="282" r:id="rId21"/>
    <p:sldId id="288" r:id="rId22"/>
    <p:sldId id="302" r:id="rId23"/>
    <p:sldId id="278" r:id="rId24"/>
    <p:sldId id="290" r:id="rId25"/>
    <p:sldId id="29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7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4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2E885-4CA6-4571-99EF-3282FF36012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1B1F9-FAF2-401B-9A90-D4255E1D8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38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C775-EBFA-4D55-A1FD-5B5DF0ED14A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EA28-8AEE-4932-991B-4A23C3D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1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C775-EBFA-4D55-A1FD-5B5DF0ED14A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EA28-8AEE-4932-991B-4A23C3D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9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C775-EBFA-4D55-A1FD-5B5DF0ED14A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EA28-8AEE-4932-991B-4A23C3D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3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C775-EBFA-4D55-A1FD-5B5DF0ED14A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EA28-8AEE-4932-991B-4A23C3D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1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C775-EBFA-4D55-A1FD-5B5DF0ED14A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EA28-8AEE-4932-991B-4A23C3D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5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C775-EBFA-4D55-A1FD-5B5DF0ED14A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EA28-8AEE-4932-991B-4A23C3D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9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C775-EBFA-4D55-A1FD-5B5DF0ED14A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EA28-8AEE-4932-991B-4A23C3D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1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C775-EBFA-4D55-A1FD-5B5DF0ED14A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EA28-8AEE-4932-991B-4A23C3D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04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C775-EBFA-4D55-A1FD-5B5DF0ED14A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EA28-8AEE-4932-991B-4A23C3D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2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C775-EBFA-4D55-A1FD-5B5DF0ED14A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EA28-8AEE-4932-991B-4A23C3D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1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C775-EBFA-4D55-A1FD-5B5DF0ED14A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EA28-8AEE-4932-991B-4A23C3D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3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8C775-EBFA-4D55-A1FD-5B5DF0ED14A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4EA28-8AEE-4932-991B-4A23C3DF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2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ABC’s of</a:t>
            </a:r>
            <a:br>
              <a:rPr lang="en-US" dirty="0"/>
            </a:br>
            <a:r>
              <a:rPr lang="en-US" dirty="0"/>
              <a:t>Penalty Enforcement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3" y="4333558"/>
            <a:ext cx="9144000" cy="1655762"/>
          </a:xfrm>
        </p:spPr>
        <p:txBody>
          <a:bodyPr/>
          <a:lstStyle/>
          <a:p>
            <a:endParaRPr lang="en-US" dirty="0"/>
          </a:p>
          <a:p>
            <a:pPr algn="r"/>
            <a:r>
              <a:rPr lang="en-US" sz="2800" dirty="0"/>
              <a:t>Steve Kamin</a:t>
            </a:r>
          </a:p>
          <a:p>
            <a:pPr algn="r"/>
            <a:r>
              <a:rPr lang="en-US" sz="2800" dirty="0"/>
              <a:t>January, 2022</a:t>
            </a:r>
          </a:p>
        </p:txBody>
      </p:sp>
    </p:spTree>
    <p:extLst>
      <p:ext uri="{BB962C8B-B14F-4D97-AF65-F5344CB8AC3E}">
        <p14:creationId xmlns:p14="http://schemas.microsoft.com/office/powerpoint/2010/main" val="1060695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4EDF0-E10D-447A-833F-FBBC28A63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but One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61DB9-90B4-414F-8980-2AFD029C9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4126" y="1797345"/>
            <a:ext cx="9465297" cy="4351338"/>
          </a:xfrm>
        </p:spPr>
        <p:txBody>
          <a:bodyPr>
            <a:normAutofit/>
          </a:bodyPr>
          <a:lstStyle/>
          <a:p>
            <a:r>
              <a:rPr lang="en-US" dirty="0"/>
              <a:t>Foul by opponent of the team with possession of the ball</a:t>
            </a:r>
          </a:p>
          <a:p>
            <a:pPr lvl="1"/>
            <a:r>
              <a:rPr lang="en-US" dirty="0"/>
              <a:t>Penalty in front of the basic spot </a:t>
            </a:r>
          </a:p>
          <a:p>
            <a:pPr lvl="2"/>
            <a:r>
              <a:rPr lang="en-US" sz="2400" dirty="0"/>
              <a:t>Enforce from basic spot</a:t>
            </a:r>
          </a:p>
          <a:p>
            <a:pPr lvl="1"/>
            <a:r>
              <a:rPr lang="en-US" dirty="0"/>
              <a:t>Penalty behind the basic spot </a:t>
            </a:r>
          </a:p>
          <a:p>
            <a:pPr lvl="2"/>
            <a:r>
              <a:rPr lang="en-US" sz="2400" dirty="0"/>
              <a:t>Enforce from basic spot</a:t>
            </a:r>
          </a:p>
          <a:p>
            <a:r>
              <a:rPr lang="en-US" dirty="0"/>
              <a:t>Foul by the team with possession of the ball</a:t>
            </a:r>
          </a:p>
          <a:p>
            <a:pPr lvl="1"/>
            <a:r>
              <a:rPr lang="en-US" dirty="0"/>
              <a:t>Penalty in front of the basic spot </a:t>
            </a:r>
          </a:p>
          <a:p>
            <a:pPr lvl="2"/>
            <a:r>
              <a:rPr lang="en-US" sz="2400" dirty="0"/>
              <a:t>Enforce from basic spot</a:t>
            </a:r>
          </a:p>
          <a:p>
            <a:pPr lvl="1"/>
            <a:r>
              <a:rPr lang="en-US" dirty="0"/>
              <a:t>Penalty behind the basic spot</a:t>
            </a:r>
          </a:p>
          <a:p>
            <a:pPr lvl="2"/>
            <a:r>
              <a:rPr lang="en-US" sz="2400" u="sng" dirty="0"/>
              <a:t>Enforce from the spot of the foul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79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8663"/>
          </a:xfrm>
        </p:spPr>
        <p:txBody>
          <a:bodyPr/>
          <a:lstStyle/>
          <a:p>
            <a:r>
              <a:rPr lang="en-US" b="1" dirty="0"/>
              <a:t>Post Scrimmage Kick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063" y="1467775"/>
            <a:ext cx="11295017" cy="5316202"/>
          </a:xfrm>
        </p:spPr>
        <p:txBody>
          <a:bodyPr>
            <a:noAutofit/>
          </a:bodyPr>
          <a:lstStyle/>
          <a:p>
            <a:r>
              <a:rPr lang="en-US" sz="3600" dirty="0"/>
              <a:t>If R commits a foul (not Illegal substitution or participation fouls at the snap)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During a scrimmage kick (punt or unsuccessful field goal)</a:t>
            </a:r>
          </a:p>
          <a:p>
            <a:pPr lvl="1">
              <a:buFont typeface="+mj-lt"/>
              <a:buAutoNum type="arabicPeriod"/>
            </a:pPr>
            <a:r>
              <a:rPr lang="en-US" sz="3200" dirty="0"/>
              <a:t> The ball must cross the expanded neutral zone</a:t>
            </a:r>
          </a:p>
          <a:p>
            <a:pPr lvl="1">
              <a:buFont typeface="+mj-lt"/>
              <a:buAutoNum type="arabicPeriod"/>
            </a:pPr>
            <a:r>
              <a:rPr lang="en-US" sz="3200" dirty="0"/>
              <a:t> The foul must be beyond the expanded neutral zone</a:t>
            </a:r>
          </a:p>
          <a:p>
            <a:pPr lvl="1">
              <a:buFont typeface="+mj-lt"/>
              <a:buAutoNum type="arabicPeriod"/>
            </a:pPr>
            <a:r>
              <a:rPr lang="en-US" sz="3200" dirty="0"/>
              <a:t> The foul must happen before the end of the kick</a:t>
            </a:r>
          </a:p>
          <a:p>
            <a:pPr lvl="1">
              <a:buFont typeface="+mj-lt"/>
              <a:buAutoNum type="arabicPeriod"/>
            </a:pPr>
            <a:r>
              <a:rPr lang="en-US" sz="3200" dirty="0"/>
              <a:t> K is NOT next to put the ball in play</a:t>
            </a:r>
          </a:p>
          <a:p>
            <a:pPr lvl="1">
              <a:buFont typeface="+mj-lt"/>
              <a:buAutoNum type="arabicPeriod"/>
            </a:pPr>
            <a:endParaRPr lang="en-US" sz="3200" dirty="0"/>
          </a:p>
          <a:p>
            <a:r>
              <a:rPr lang="en-US" sz="3600" dirty="0"/>
              <a:t>Then the basic spot is the </a:t>
            </a:r>
            <a:r>
              <a:rPr lang="en-US" sz="3600" b="1" dirty="0"/>
              <a:t>end of the kick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89212" y="6357753"/>
            <a:ext cx="7619999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891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Special Enforcement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7" y="1454330"/>
            <a:ext cx="11556274" cy="5277396"/>
          </a:xfrm>
        </p:spPr>
        <p:txBody>
          <a:bodyPr>
            <a:normAutofit/>
          </a:bodyPr>
          <a:lstStyle/>
          <a:p>
            <a:r>
              <a:rPr lang="en-US" sz="3200" dirty="0"/>
              <a:t>Free Kick Out of Bounds untouched by R</a:t>
            </a:r>
          </a:p>
          <a:p>
            <a:pPr lvl="1"/>
            <a:r>
              <a:rPr lang="en-US" sz="2800" dirty="0"/>
              <a:t>5 yards previous spot – re-kick  or </a:t>
            </a:r>
          </a:p>
          <a:p>
            <a:pPr lvl="1"/>
            <a:r>
              <a:rPr lang="en-US" sz="2800" dirty="0"/>
              <a:t>Take ball at out of bounds spot plus 5 yards   or</a:t>
            </a:r>
          </a:p>
          <a:p>
            <a:pPr lvl="1"/>
            <a:r>
              <a:rPr lang="en-US" sz="2800" dirty="0"/>
              <a:t>Take ball at out of bounds spot 25 yards from previous spot </a:t>
            </a:r>
          </a:p>
          <a:p>
            <a:r>
              <a:rPr lang="en-US" sz="3200" dirty="0"/>
              <a:t>Kick catch interference</a:t>
            </a:r>
          </a:p>
          <a:p>
            <a:pPr lvl="1"/>
            <a:r>
              <a:rPr lang="en-US" sz="2800" dirty="0"/>
              <a:t>Penalize 15 yards from  previous spot and repeat down   or</a:t>
            </a:r>
          </a:p>
          <a:p>
            <a:pPr lvl="1"/>
            <a:r>
              <a:rPr lang="en-US" sz="2800" dirty="0"/>
              <a:t>Take an awarded fair catch 15 yards from the spot of the foul or</a:t>
            </a:r>
          </a:p>
          <a:p>
            <a:pPr lvl="1"/>
            <a:r>
              <a:rPr lang="en-US" sz="2800" dirty="0"/>
              <a:t>Take the result of the play</a:t>
            </a:r>
          </a:p>
          <a:p>
            <a:r>
              <a:rPr lang="en-US" sz="3200" dirty="0"/>
              <a:t>Unfair acts</a:t>
            </a:r>
          </a:p>
          <a:p>
            <a:pPr lvl="1"/>
            <a:r>
              <a:rPr lang="en-US" sz="2800" dirty="0"/>
              <a:t>Any penalty referees determines as equitable</a:t>
            </a:r>
          </a:p>
        </p:txBody>
      </p:sp>
    </p:spTree>
    <p:extLst>
      <p:ext uri="{BB962C8B-B14F-4D97-AF65-F5344CB8AC3E}">
        <p14:creationId xmlns:p14="http://schemas.microsoft.com/office/powerpoint/2010/main" val="261247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Special Enforcement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7" y="1454330"/>
            <a:ext cx="11556274" cy="5277396"/>
          </a:xfrm>
        </p:spPr>
        <p:txBody>
          <a:bodyPr>
            <a:normAutofit/>
          </a:bodyPr>
          <a:lstStyle/>
          <a:p>
            <a:r>
              <a:rPr lang="en-US" sz="3200" dirty="0"/>
              <a:t>Roughing the passer</a:t>
            </a:r>
          </a:p>
          <a:p>
            <a:pPr lvl="1"/>
            <a:r>
              <a:rPr lang="en-US" sz="2800" dirty="0"/>
              <a:t>Previous spot if incomplete or a change of possession</a:t>
            </a:r>
          </a:p>
          <a:p>
            <a:pPr lvl="1"/>
            <a:r>
              <a:rPr lang="en-US" sz="2800" b="1" dirty="0">
                <a:solidFill>
                  <a:srgbClr val="FF0000"/>
                </a:solidFill>
              </a:rPr>
              <a:t>Dead ball spot </a:t>
            </a:r>
            <a:r>
              <a:rPr lang="en-US" sz="2800" dirty="0"/>
              <a:t>if it is beyond the neutral zone and no change of possession</a:t>
            </a:r>
          </a:p>
          <a:p>
            <a:r>
              <a:rPr lang="en-US" sz="3200" dirty="0"/>
              <a:t>Disqualification for fighting, a flagrant personal foul, or a second unsportsmanlike foul</a:t>
            </a:r>
          </a:p>
          <a:p>
            <a:r>
              <a:rPr lang="en-US" sz="3200" dirty="0"/>
              <a:t>If K fouls during a free kick or scrimmage kick </a:t>
            </a:r>
          </a:p>
          <a:p>
            <a:pPr lvl="1"/>
            <a:r>
              <a:rPr lang="en-US" sz="3200" dirty="0"/>
              <a:t>Not kick catch interference</a:t>
            </a:r>
          </a:p>
          <a:p>
            <a:pPr lvl="1"/>
            <a:r>
              <a:rPr lang="en-US" sz="3200" dirty="0"/>
              <a:t>K will not put the ball into play next</a:t>
            </a:r>
          </a:p>
          <a:p>
            <a:pPr lvl="1"/>
            <a:r>
              <a:rPr lang="en-US" sz="3200" dirty="0"/>
              <a:t>Then R has option of succeeding spot or previous spot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839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2EBC9-6939-4524-AB06-DACB79EEE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689"/>
          </a:xfrm>
        </p:spPr>
        <p:txBody>
          <a:bodyPr>
            <a:normAutofit fontScale="90000"/>
          </a:bodyPr>
          <a:lstStyle/>
          <a:p>
            <a:r>
              <a:rPr lang="en-US" dirty="0"/>
              <a:t>Bridging Fouls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AB588-B113-4D21-A58A-32971CCE5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933" y="1093509"/>
            <a:ext cx="11096134" cy="5693790"/>
          </a:xfrm>
        </p:spPr>
        <p:txBody>
          <a:bodyPr>
            <a:normAutofit/>
          </a:bodyPr>
          <a:lstStyle/>
          <a:p>
            <a:r>
              <a:rPr lang="en-US" sz="2800" dirty="0"/>
              <a:t>When foul by opponent of scoring team occurred:</a:t>
            </a:r>
          </a:p>
          <a:p>
            <a:pPr lvl="1"/>
            <a:r>
              <a:rPr lang="en-US" dirty="0"/>
              <a:t>Live Ball foul (not UNS or nonplayer) during TD play - </a:t>
            </a:r>
            <a:r>
              <a:rPr lang="en-US" b="1" u="sng" dirty="0"/>
              <a:t>NO</a:t>
            </a:r>
            <a:r>
              <a:rPr lang="en-US" baseline="0" dirty="0"/>
              <a:t> change of possession</a:t>
            </a:r>
          </a:p>
          <a:p>
            <a:pPr lvl="2"/>
            <a:r>
              <a:rPr lang="en-US" dirty="0"/>
              <a:t>Keep touchdown and enforce penalty on try of subsequent kickoff</a:t>
            </a:r>
          </a:p>
          <a:p>
            <a:pPr lvl="1"/>
            <a:r>
              <a:rPr lang="en-US" dirty="0"/>
              <a:t>Live Ball foul (not UNS or nonplayer) during TD play - </a:t>
            </a:r>
            <a:r>
              <a:rPr lang="en-US" b="1" u="sng" dirty="0"/>
              <a:t>after</a:t>
            </a:r>
            <a:r>
              <a:rPr lang="en-US" baseline="0" dirty="0"/>
              <a:t> change of possession</a:t>
            </a:r>
          </a:p>
          <a:p>
            <a:pPr lvl="2"/>
            <a:r>
              <a:rPr lang="en-US" dirty="0"/>
              <a:t>Keep touchdown and enforce penalty on try of subsequent kickoff</a:t>
            </a:r>
          </a:p>
          <a:p>
            <a:pPr lvl="1"/>
            <a:r>
              <a:rPr lang="en-US" dirty="0"/>
              <a:t>Live Ball foul during TD play </a:t>
            </a:r>
            <a:r>
              <a:rPr lang="en-US" b="1" u="sng" dirty="0"/>
              <a:t>before</a:t>
            </a:r>
            <a:r>
              <a:rPr lang="en-US" dirty="0"/>
              <a:t> change of possession</a:t>
            </a:r>
          </a:p>
          <a:p>
            <a:pPr lvl="2"/>
            <a:r>
              <a:rPr lang="en-US" dirty="0"/>
              <a:t>Must decline penalty to keep the score</a:t>
            </a:r>
          </a:p>
          <a:p>
            <a:r>
              <a:rPr lang="en-US" dirty="0"/>
              <a:t>When either team fouls:</a:t>
            </a:r>
          </a:p>
          <a:p>
            <a:pPr lvl="1"/>
            <a:r>
              <a:rPr lang="en-US" dirty="0"/>
              <a:t>Unsportsmanlike or non-player foul during a TD play</a:t>
            </a:r>
          </a:p>
          <a:p>
            <a:pPr lvl="2"/>
            <a:r>
              <a:rPr lang="en-US" dirty="0"/>
              <a:t>Keep touchdown and enforce penalty on try of subsequent kickoff</a:t>
            </a:r>
          </a:p>
          <a:p>
            <a:pPr lvl="1"/>
            <a:r>
              <a:rPr lang="en-US" dirty="0"/>
              <a:t>Dead ball foul </a:t>
            </a:r>
            <a:r>
              <a:rPr lang="en-US" b="1" u="sng" dirty="0"/>
              <a:t>before</a:t>
            </a:r>
            <a:r>
              <a:rPr lang="en-US" dirty="0"/>
              <a:t> the ready for play on the try </a:t>
            </a:r>
          </a:p>
          <a:p>
            <a:pPr lvl="2"/>
            <a:r>
              <a:rPr lang="en-US" dirty="0"/>
              <a:t>Enforce penalty on try of subsequent kickoff</a:t>
            </a:r>
          </a:p>
          <a:p>
            <a:pPr lvl="1"/>
            <a:r>
              <a:rPr lang="en-US" dirty="0"/>
              <a:t>Dead ball foul </a:t>
            </a:r>
            <a:r>
              <a:rPr lang="en-US" b="1" u="sng" dirty="0"/>
              <a:t>after</a:t>
            </a:r>
            <a:r>
              <a:rPr lang="en-US" dirty="0"/>
              <a:t> the ready for play on the try </a:t>
            </a:r>
          </a:p>
          <a:p>
            <a:pPr lvl="2"/>
            <a:r>
              <a:rPr lang="en-US" dirty="0"/>
              <a:t>Enforce penalty on the try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9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2EBC9-6939-4524-AB06-DACB79EEE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689"/>
          </a:xfrm>
        </p:spPr>
        <p:txBody>
          <a:bodyPr>
            <a:normAutofit fontScale="90000"/>
          </a:bodyPr>
          <a:lstStyle/>
          <a:p>
            <a:r>
              <a:rPr lang="en-US" dirty="0"/>
              <a:t>More Bridging Fouls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AB588-B113-4D21-A58A-32971CCE5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8350"/>
            <a:ext cx="11096134" cy="5505253"/>
          </a:xfrm>
        </p:spPr>
        <p:txBody>
          <a:bodyPr>
            <a:normAutofit/>
          </a:bodyPr>
          <a:lstStyle/>
          <a:p>
            <a:r>
              <a:rPr lang="en-US" sz="2800" dirty="0"/>
              <a:t>When foul by opponent of scoring team occurred:</a:t>
            </a:r>
          </a:p>
          <a:p>
            <a:pPr lvl="1"/>
            <a:r>
              <a:rPr lang="en-US" dirty="0"/>
              <a:t>During a successful kick try</a:t>
            </a:r>
          </a:p>
          <a:p>
            <a:pPr lvl="2"/>
            <a:r>
              <a:rPr lang="en-US" dirty="0"/>
              <a:t>Keep the one point and enforce penalty on succeeding spot (kickoff or OT)</a:t>
            </a:r>
          </a:p>
          <a:p>
            <a:pPr lvl="2"/>
            <a:r>
              <a:rPr lang="en-US" dirty="0"/>
              <a:t>Or enforce penalty on the try and replay the down</a:t>
            </a:r>
          </a:p>
          <a:p>
            <a:pPr lvl="1"/>
            <a:r>
              <a:rPr lang="en-US" dirty="0"/>
              <a:t>During a successful two point try</a:t>
            </a:r>
            <a:endParaRPr lang="en-US" baseline="0" dirty="0"/>
          </a:p>
          <a:p>
            <a:pPr lvl="2"/>
            <a:r>
              <a:rPr lang="en-US" dirty="0"/>
              <a:t>Keep the two points and enforce penalty on succeeding spot (kickoff or OT)</a:t>
            </a:r>
          </a:p>
          <a:p>
            <a:pPr lvl="1"/>
            <a:r>
              <a:rPr lang="en-US" dirty="0"/>
              <a:t>During a successful field goal</a:t>
            </a:r>
          </a:p>
          <a:p>
            <a:pPr lvl="2"/>
            <a:r>
              <a:rPr lang="en-US" dirty="0"/>
              <a:t>Keep the three points and enforce penalty on succeeding spot (kickoff or OT)</a:t>
            </a:r>
          </a:p>
          <a:p>
            <a:pPr lvl="2"/>
            <a:r>
              <a:rPr lang="en-US" dirty="0"/>
              <a:t>Or enforce penalty from previous spot and replay the down</a:t>
            </a:r>
          </a:p>
          <a:p>
            <a:r>
              <a:rPr lang="en-US" dirty="0"/>
              <a:t>When either team fouls:</a:t>
            </a:r>
          </a:p>
          <a:p>
            <a:pPr lvl="1"/>
            <a:r>
              <a:rPr lang="en-US" dirty="0"/>
              <a:t>Dead ball foul after the try for point</a:t>
            </a:r>
          </a:p>
          <a:p>
            <a:pPr lvl="2"/>
            <a:r>
              <a:rPr lang="en-US" dirty="0"/>
              <a:t>enforce penalty on succeeding spot (kickoff or OT)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3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Try for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7820" y="2064470"/>
            <a:ext cx="9917784" cy="3835451"/>
          </a:xfrm>
        </p:spPr>
        <p:txBody>
          <a:bodyPr>
            <a:normAutofit/>
          </a:bodyPr>
          <a:lstStyle/>
          <a:p>
            <a:r>
              <a:rPr lang="en-US" dirty="0"/>
              <a:t>Repeat the try if both teams commit live ball fouls</a:t>
            </a:r>
          </a:p>
          <a:p>
            <a:endParaRPr lang="en-US" dirty="0"/>
          </a:p>
          <a:p>
            <a:r>
              <a:rPr lang="en-US" dirty="0"/>
              <a:t>Replay the try if Team B fouls and the try is unsuccessful</a:t>
            </a:r>
          </a:p>
          <a:p>
            <a:endParaRPr lang="en-US" dirty="0"/>
          </a:p>
          <a:p>
            <a:r>
              <a:rPr lang="en-US" dirty="0"/>
              <a:t>Team A commits a foul during the try that includes loss of down</a:t>
            </a:r>
          </a:p>
          <a:p>
            <a:pPr lvl="1"/>
            <a:r>
              <a:rPr lang="en-US" sz="2800" dirty="0"/>
              <a:t>Try is over – no replay or carry over </a:t>
            </a:r>
          </a:p>
        </p:txBody>
      </p:sp>
    </p:spTree>
    <p:extLst>
      <p:ext uri="{BB962C8B-B14F-4D97-AF65-F5344CB8AC3E}">
        <p14:creationId xmlns:p14="http://schemas.microsoft.com/office/powerpoint/2010/main" val="88984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sure you remember these….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7620000" cy="2286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Loss of Down: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Illegal Forward Pass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Illegal Touching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Illegal Handing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981200" y="4114800"/>
            <a:ext cx="8382000" cy="20421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Automatic first down: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Roughing the Snapper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Roughing the Holder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Roughing the Kicker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Roughing the Passer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77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8FFBBE-AA9A-4505-9EEC-B3FA9CD1C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Foul Scenarios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B412F5-ECE8-4F68-A5F3-1D819B928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507" y="2007909"/>
            <a:ext cx="8936612" cy="3563332"/>
          </a:xfrm>
        </p:spPr>
        <p:txBody>
          <a:bodyPr>
            <a:normAutofit fontScale="92500"/>
          </a:bodyPr>
          <a:lstStyle/>
          <a:p>
            <a:r>
              <a:rPr lang="en-US" dirty="0"/>
              <a:t>Live ball fouls on both teams</a:t>
            </a:r>
          </a:p>
          <a:p>
            <a:endParaRPr lang="en-US" dirty="0"/>
          </a:p>
          <a:p>
            <a:r>
              <a:rPr lang="en-US" dirty="0"/>
              <a:t>Live ball and dead ball fouls</a:t>
            </a:r>
          </a:p>
          <a:p>
            <a:endParaRPr lang="en-US" dirty="0"/>
          </a:p>
          <a:p>
            <a:r>
              <a:rPr lang="en-US" dirty="0"/>
              <a:t>Multiple live ball fouls on one team</a:t>
            </a:r>
          </a:p>
          <a:p>
            <a:endParaRPr lang="en-US" dirty="0"/>
          </a:p>
          <a:p>
            <a:r>
              <a:rPr lang="en-US" dirty="0"/>
              <a:t>Dead ball, Unsportsmanlike, Non-player fouls on both teams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95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C53B8-C348-4A01-9C99-A84A79E46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Ball Fouls on Both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B0B56-80BB-4561-8C03-CBE124C91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91161" cy="4351338"/>
          </a:xfrm>
        </p:spPr>
        <p:txBody>
          <a:bodyPr/>
          <a:lstStyle/>
          <a:p>
            <a:r>
              <a:rPr lang="en-US" dirty="0"/>
              <a:t>Fouls offset and the down is replayed</a:t>
            </a:r>
          </a:p>
          <a:p>
            <a:endParaRPr lang="en-US" dirty="0"/>
          </a:p>
          <a:p>
            <a:r>
              <a:rPr lang="en-US" sz="2800" dirty="0"/>
              <a:t>If the team in possession at the end of the down got possession before their foul, they can keep the ball by declining their opponents penalty.</a:t>
            </a:r>
          </a:p>
          <a:p>
            <a:pPr lvl="1"/>
            <a:r>
              <a:rPr lang="en-US" sz="28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Enforce their penalty using All-But-One principle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1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The ABC’s of Penalty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790" y="2328870"/>
            <a:ext cx="10105534" cy="378210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800" dirty="0"/>
              <a:t>  Gather the relevant facts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/>
              <a:t>  Determine the Basic Spot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/>
              <a:t>  Are there any special enforcement?</a:t>
            </a:r>
          </a:p>
        </p:txBody>
      </p:sp>
    </p:spTree>
    <p:extLst>
      <p:ext uri="{BB962C8B-B14F-4D97-AF65-F5344CB8AC3E}">
        <p14:creationId xmlns:p14="http://schemas.microsoft.com/office/powerpoint/2010/main" val="2664420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8610600" cy="944562"/>
          </a:xfrm>
        </p:spPr>
        <p:txBody>
          <a:bodyPr>
            <a:normAutofit fontScale="90000"/>
          </a:bodyPr>
          <a:lstStyle/>
          <a:p>
            <a:r>
              <a:rPr lang="en-US" dirty="0"/>
              <a:t>Live Ball foul followed by dead ball foul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7247" y="1454870"/>
            <a:ext cx="9248480" cy="46819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   </a:t>
            </a:r>
            <a:r>
              <a:rPr lang="en-US" b="1" i="1" dirty="0"/>
              <a:t>Enforce the LIVE ball foul (including line to gain) then enforce the dead ball foul. </a:t>
            </a:r>
          </a:p>
          <a:p>
            <a:endParaRPr lang="en-US" dirty="0"/>
          </a:p>
          <a:p>
            <a:r>
              <a:rPr lang="en-US" dirty="0"/>
              <a:t>Team A live ball foul followed by Team A or B dead ball foul</a:t>
            </a:r>
          </a:p>
          <a:p>
            <a:pPr lvl="1"/>
            <a:r>
              <a:rPr lang="en-US" dirty="0"/>
              <a:t>Enforce Team A live ball foul using All But One principle</a:t>
            </a:r>
          </a:p>
          <a:p>
            <a:pPr lvl="1"/>
            <a:r>
              <a:rPr lang="en-US" dirty="0"/>
              <a:t>Enforce Team A or B dead ball foul from succeeding spot</a:t>
            </a:r>
          </a:p>
          <a:p>
            <a:pPr lvl="1"/>
            <a:endParaRPr lang="en-US" dirty="0"/>
          </a:p>
          <a:p>
            <a:r>
              <a:rPr lang="en-US" dirty="0"/>
              <a:t>Team B live ball foul followed by Team A dead ball foul</a:t>
            </a:r>
          </a:p>
          <a:p>
            <a:pPr lvl="1"/>
            <a:r>
              <a:rPr lang="en-US" dirty="0"/>
              <a:t>Enforce Team B live ball foul </a:t>
            </a:r>
          </a:p>
          <a:p>
            <a:pPr lvl="1"/>
            <a:r>
              <a:rPr lang="en-US" dirty="0"/>
              <a:t>Enforce the Team A dead ball foul from the succeeding spot</a:t>
            </a:r>
          </a:p>
        </p:txBody>
      </p:sp>
    </p:spTree>
    <p:extLst>
      <p:ext uri="{BB962C8B-B14F-4D97-AF65-F5344CB8AC3E}">
        <p14:creationId xmlns:p14="http://schemas.microsoft.com/office/powerpoint/2010/main" val="417256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Live Ball fouls on the same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4980" y="2535809"/>
            <a:ext cx="8968819" cy="3641153"/>
          </a:xfrm>
        </p:spPr>
        <p:txBody>
          <a:bodyPr/>
          <a:lstStyle/>
          <a:p>
            <a:r>
              <a:rPr lang="en-US" dirty="0"/>
              <a:t>Only enforce one</a:t>
            </a:r>
          </a:p>
        </p:txBody>
      </p:sp>
    </p:spTree>
    <p:extLst>
      <p:ext uri="{BB962C8B-B14F-4D97-AF65-F5344CB8AC3E}">
        <p14:creationId xmlns:p14="http://schemas.microsoft.com/office/powerpoint/2010/main" val="80904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 ball, Unsportsmanlike, Non-player fouls on both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220" y="2479248"/>
            <a:ext cx="11833780" cy="3433763"/>
          </a:xfrm>
        </p:spPr>
        <p:txBody>
          <a:bodyPr/>
          <a:lstStyle/>
          <a:p>
            <a:r>
              <a:rPr lang="en-US" dirty="0"/>
              <a:t>The distance penalties for an equal number of 15 yard penalties will offset</a:t>
            </a:r>
          </a:p>
          <a:p>
            <a:endParaRPr lang="en-US" dirty="0"/>
          </a:p>
          <a:p>
            <a:r>
              <a:rPr lang="en-US" dirty="0"/>
              <a:t>Any remaining penalties will be enforced in order of occurrence</a:t>
            </a:r>
          </a:p>
          <a:p>
            <a:endParaRPr lang="en-US" dirty="0"/>
          </a:p>
          <a:p>
            <a:r>
              <a:rPr lang="en-US" dirty="0"/>
              <a:t>Disqualified players shall be removed</a:t>
            </a:r>
          </a:p>
        </p:txBody>
      </p:sp>
    </p:spTree>
    <p:extLst>
      <p:ext uri="{BB962C8B-B14F-4D97-AF65-F5344CB8AC3E}">
        <p14:creationId xmlns:p14="http://schemas.microsoft.com/office/powerpoint/2010/main" val="2732582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Must know the rules</a:t>
            </a:r>
          </a:p>
          <a:p>
            <a:pPr lvl="1"/>
            <a:r>
              <a:rPr lang="en-US" sz="2600" dirty="0"/>
              <a:t>Study rule book – attend meetings – study quizzes</a:t>
            </a:r>
          </a:p>
          <a:p>
            <a:pPr lvl="1"/>
            <a:r>
              <a:rPr lang="en-US" sz="2600" dirty="0"/>
              <a:t>Know the definitions</a:t>
            </a:r>
          </a:p>
          <a:p>
            <a:r>
              <a:rPr lang="en-US" dirty="0"/>
              <a:t>Use the proper mechanics</a:t>
            </a:r>
          </a:p>
          <a:p>
            <a:pPr lvl="1"/>
            <a:r>
              <a:rPr lang="en-US" sz="2600" dirty="0"/>
              <a:t>Know your keys</a:t>
            </a:r>
          </a:p>
          <a:p>
            <a:pPr lvl="1"/>
            <a:r>
              <a:rPr lang="en-US" sz="2600" dirty="0"/>
              <a:t>Be in the right spot and looking in the right area </a:t>
            </a:r>
          </a:p>
          <a:p>
            <a:pPr lvl="1"/>
            <a:r>
              <a:rPr lang="en-US" sz="2600" dirty="0"/>
              <a:t>Be good dead ball officials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67866" cy="4351338"/>
          </a:xfrm>
        </p:spPr>
        <p:txBody>
          <a:bodyPr>
            <a:normAutofit/>
          </a:bodyPr>
          <a:lstStyle/>
          <a:p>
            <a:r>
              <a:rPr lang="en-US" dirty="0"/>
              <a:t>Have a consistent philosophy</a:t>
            </a:r>
          </a:p>
          <a:p>
            <a:pPr lvl="1"/>
            <a:r>
              <a:rPr lang="en-US" sz="2600" dirty="0"/>
              <a:t>See whole play</a:t>
            </a:r>
          </a:p>
          <a:p>
            <a:pPr lvl="2"/>
            <a:r>
              <a:rPr lang="en-US" sz="2600" dirty="0"/>
              <a:t>Judge advantage / disadvantage</a:t>
            </a:r>
          </a:p>
          <a:p>
            <a:pPr lvl="2"/>
            <a:r>
              <a:rPr lang="en-US" sz="2600" dirty="0"/>
              <a:t>Point of attack </a:t>
            </a:r>
          </a:p>
          <a:p>
            <a:pPr lvl="1"/>
            <a:r>
              <a:rPr lang="en-US" sz="2600" dirty="0"/>
              <a:t>Always call the player safety fouls</a:t>
            </a:r>
          </a:p>
          <a:p>
            <a:r>
              <a:rPr lang="en-US" dirty="0"/>
              <a:t>Get the Big Ones:</a:t>
            </a:r>
          </a:p>
          <a:p>
            <a:pPr lvl="1"/>
            <a:r>
              <a:rPr lang="en-US" sz="2600" dirty="0"/>
              <a:t>Make it be there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14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7971"/>
            <a:ext cx="1202653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Remember the ABC’s of Penalty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823" y="2394857"/>
            <a:ext cx="10212977" cy="378210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800" dirty="0"/>
              <a:t>  Gather the relevant facts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/>
              <a:t>  Determine the Basic Spot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/>
              <a:t>  Consider Special Enforcements</a:t>
            </a:r>
          </a:p>
          <a:p>
            <a:pPr marL="514350" indent="-514350">
              <a:buFont typeface="+mj-lt"/>
              <a:buAutoNum type="alphaUcPeriod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924209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1C049-0120-486D-8C57-EA36250EC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listening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A2311-6E4E-439B-BDBB-E4DBA2BB2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9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A. Gather the relevant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0145" y="1762812"/>
            <a:ext cx="9655629" cy="4640394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What foul was committed?</a:t>
            </a:r>
          </a:p>
          <a:p>
            <a:r>
              <a:rPr lang="en-US" sz="4000" dirty="0"/>
              <a:t>Who did it?</a:t>
            </a:r>
          </a:p>
          <a:p>
            <a:r>
              <a:rPr lang="en-US" sz="4000" dirty="0"/>
              <a:t>When did they do it?</a:t>
            </a:r>
          </a:p>
          <a:p>
            <a:r>
              <a:rPr lang="en-US" sz="4000" dirty="0"/>
              <a:t>Where did they do it?</a:t>
            </a:r>
          </a:p>
          <a:p>
            <a:endParaRPr lang="en-US" sz="4000" dirty="0"/>
          </a:p>
          <a:p>
            <a:r>
              <a:rPr lang="en-US" sz="4000" dirty="0"/>
              <a:t>Result of the play? </a:t>
            </a:r>
          </a:p>
          <a:p>
            <a:endParaRPr lang="en-US" sz="4000" dirty="0"/>
          </a:p>
          <a:p>
            <a:r>
              <a:rPr lang="en-US" sz="4000" dirty="0"/>
              <a:t> Were there any other flags?  </a:t>
            </a:r>
          </a:p>
        </p:txBody>
      </p:sp>
    </p:spTree>
    <p:extLst>
      <p:ext uri="{BB962C8B-B14F-4D97-AF65-F5344CB8AC3E}">
        <p14:creationId xmlns:p14="http://schemas.microsoft.com/office/powerpoint/2010/main" val="391669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47252-92AB-4FA3-B38F-EE3E9AE94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 Determine the Basic Spot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8CD0A-3E3E-4BB3-821B-8DC36611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74" y="2645757"/>
            <a:ext cx="3817856" cy="365134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Previous spot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End of related run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Succeeding spot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End of the kick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Goal 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20 yard line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2AAFB0B-A8E7-41F6-BF43-9284F67B1719}"/>
              </a:ext>
            </a:extLst>
          </p:cNvPr>
          <p:cNvSpPr txBox="1">
            <a:spLocks/>
          </p:cNvSpPr>
          <p:nvPr/>
        </p:nvSpPr>
        <p:spPr>
          <a:xfrm>
            <a:off x="4242062" y="2645757"/>
            <a:ext cx="7949938" cy="3651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Loose Ball Play, Simultaneous with snap</a:t>
            </a:r>
          </a:p>
          <a:p>
            <a:r>
              <a:rPr lang="en-US" dirty="0"/>
              <a:t>Running Plays</a:t>
            </a:r>
          </a:p>
          <a:p>
            <a:r>
              <a:rPr lang="en-US" dirty="0"/>
              <a:t>Dead Ball, Unsportsmanlike, Non-player</a:t>
            </a:r>
          </a:p>
          <a:p>
            <a:r>
              <a:rPr lang="en-US" dirty="0"/>
              <a:t>Post Scrimmage Kick</a:t>
            </a:r>
          </a:p>
          <a:p>
            <a:r>
              <a:rPr lang="en-US" dirty="0"/>
              <a:t>Fouls by B on running plays – result of play is safety</a:t>
            </a:r>
          </a:p>
          <a:p>
            <a:r>
              <a:rPr lang="en-US" dirty="0"/>
              <a:t>Result of the play is a touchback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1BFB16-EAD9-431A-BBE8-F6267BA92EBA}"/>
              </a:ext>
            </a:extLst>
          </p:cNvPr>
          <p:cNvSpPr txBox="1"/>
          <p:nvPr/>
        </p:nvSpPr>
        <p:spPr>
          <a:xfrm>
            <a:off x="518474" y="1875835"/>
            <a:ext cx="9502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Six Basic Spots:            When to use them: </a:t>
            </a:r>
          </a:p>
        </p:txBody>
      </p:sp>
    </p:spTree>
    <p:extLst>
      <p:ext uri="{BB962C8B-B14F-4D97-AF65-F5344CB8AC3E}">
        <p14:creationId xmlns:p14="http://schemas.microsoft.com/office/powerpoint/2010/main" val="176664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Definition:   Loose Ball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Is any action during:</a:t>
            </a:r>
          </a:p>
          <a:p>
            <a:pPr lvl="1"/>
            <a:r>
              <a:rPr lang="en-US" sz="3200" dirty="0"/>
              <a:t>A </a:t>
            </a:r>
            <a:r>
              <a:rPr lang="en-US" sz="3200" i="1" dirty="0"/>
              <a:t>Free Kick</a:t>
            </a:r>
            <a:r>
              <a:rPr lang="en-US" sz="3200" dirty="0"/>
              <a:t> or </a:t>
            </a:r>
            <a:r>
              <a:rPr lang="en-US" sz="3200" i="1" dirty="0"/>
              <a:t>Scrimmage Kick </a:t>
            </a:r>
          </a:p>
          <a:p>
            <a:pPr lvl="1"/>
            <a:r>
              <a:rPr lang="en-US" sz="3200" dirty="0"/>
              <a:t>A </a:t>
            </a:r>
            <a:r>
              <a:rPr lang="en-US" sz="3200" i="1" dirty="0"/>
              <a:t>Legal Forward Pass </a:t>
            </a:r>
          </a:p>
          <a:p>
            <a:pPr lvl="1"/>
            <a:r>
              <a:rPr lang="en-US" sz="3200" dirty="0"/>
              <a:t>A </a:t>
            </a:r>
            <a:r>
              <a:rPr lang="en-US" sz="3200" i="1" dirty="0"/>
              <a:t>Backward Pass </a:t>
            </a:r>
            <a:r>
              <a:rPr lang="en-US" sz="3200" dirty="0"/>
              <a:t>by A from </a:t>
            </a:r>
            <a:r>
              <a:rPr lang="en-US" sz="3200" i="1" dirty="0"/>
              <a:t>in or behind </a:t>
            </a:r>
            <a:r>
              <a:rPr lang="en-US" sz="3200" dirty="0"/>
              <a:t>the Neutral Zone</a:t>
            </a:r>
          </a:p>
          <a:p>
            <a:pPr lvl="1"/>
            <a:r>
              <a:rPr lang="en-US" sz="3200" dirty="0"/>
              <a:t>An </a:t>
            </a:r>
            <a:r>
              <a:rPr lang="en-US" sz="3200" i="1" dirty="0"/>
              <a:t>Illegal kick </a:t>
            </a:r>
            <a:r>
              <a:rPr lang="en-US" sz="3200" dirty="0"/>
              <a:t>by A from </a:t>
            </a:r>
            <a:r>
              <a:rPr lang="en-US" sz="3200" i="1" dirty="0"/>
              <a:t>in</a:t>
            </a:r>
            <a:r>
              <a:rPr lang="en-US" sz="3200" dirty="0"/>
              <a:t> or </a:t>
            </a:r>
            <a:r>
              <a:rPr lang="en-US" sz="3200" i="1" dirty="0"/>
              <a:t>behind</a:t>
            </a:r>
            <a:r>
              <a:rPr lang="en-US" sz="3200" dirty="0"/>
              <a:t> the Neutral Zone</a:t>
            </a:r>
          </a:p>
          <a:p>
            <a:pPr lvl="1"/>
            <a:r>
              <a:rPr lang="en-US" sz="3200" dirty="0"/>
              <a:t>A </a:t>
            </a:r>
            <a:r>
              <a:rPr lang="en-US" sz="3200" i="1" dirty="0"/>
              <a:t>Fumble</a:t>
            </a:r>
            <a:r>
              <a:rPr lang="en-US" sz="3200" dirty="0"/>
              <a:t> by A from </a:t>
            </a:r>
            <a:r>
              <a:rPr lang="en-US" sz="3200" i="1" dirty="0"/>
              <a:t>in</a:t>
            </a:r>
            <a:r>
              <a:rPr lang="en-US" sz="3200" dirty="0"/>
              <a:t> or </a:t>
            </a:r>
            <a:r>
              <a:rPr lang="en-US" sz="3200" i="1" dirty="0"/>
              <a:t>behind</a:t>
            </a:r>
            <a:r>
              <a:rPr lang="en-US" sz="3200" dirty="0"/>
              <a:t> the Neutral Zone</a:t>
            </a:r>
          </a:p>
          <a:p>
            <a:pPr lvl="1"/>
            <a:r>
              <a:rPr lang="en-US" sz="3200" dirty="0"/>
              <a:t>The </a:t>
            </a:r>
            <a:r>
              <a:rPr lang="en-US" sz="3200" b="1" i="1" dirty="0"/>
              <a:t>Run or Runs </a:t>
            </a:r>
            <a:r>
              <a:rPr lang="en-US" sz="3200" dirty="0"/>
              <a:t>which precedes these actions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030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Definition:  Running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09567"/>
            <a:ext cx="10515600" cy="3867396"/>
          </a:xfrm>
        </p:spPr>
        <p:txBody>
          <a:bodyPr>
            <a:normAutofit/>
          </a:bodyPr>
          <a:lstStyle/>
          <a:p>
            <a:r>
              <a:rPr lang="en-US" sz="3200" dirty="0"/>
              <a:t>Anything that is not part of a loose ball play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9156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A2BAB-B0B6-4F41-BE98-AA672BB41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275" y="1608809"/>
            <a:ext cx="5741709" cy="4884066"/>
          </a:xfrm>
        </p:spPr>
        <p:txBody>
          <a:bodyPr/>
          <a:lstStyle/>
          <a:p>
            <a:r>
              <a:rPr lang="en-US" sz="2800" dirty="0"/>
              <a:t>A foul by either team while a kickoff is in flight or bouncing on the ground</a:t>
            </a:r>
          </a:p>
          <a:p>
            <a:endParaRPr lang="en-US" sz="2800" dirty="0"/>
          </a:p>
          <a:p>
            <a:r>
              <a:rPr lang="en-US" sz="2800" dirty="0"/>
              <a:t>A defensive pass interference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800" dirty="0"/>
              <a:t>A hold before a legal forward pass is thrown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4C1AB9-5BE7-4BF7-94B1-84E0980C3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Some Loose Ball and Running Play Examples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601CE28-A87D-4C95-9D37-E37EB0DA7B02}"/>
              </a:ext>
            </a:extLst>
          </p:cNvPr>
          <p:cNvSpPr txBox="1">
            <a:spLocks/>
          </p:cNvSpPr>
          <p:nvPr/>
        </p:nvSpPr>
        <p:spPr>
          <a:xfrm>
            <a:off x="6316745" y="1546111"/>
            <a:ext cx="5741709" cy="4884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800" dirty="0"/>
              <a:t>A foul by Team R after they secured the kickoff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800" dirty="0"/>
              <a:t>A defensive foul after a legal forward pass is completed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US" sz="2800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800" dirty="0"/>
              <a:t>A hold before the quarterback is sacked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US" sz="2800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6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A2BAB-B0B6-4F41-BE98-AA672BB41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275" y="1608809"/>
            <a:ext cx="5741709" cy="488406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800" dirty="0"/>
              <a:t>A defensive block below waist while a quick backwards bubble screen is in flight</a:t>
            </a:r>
          </a:p>
          <a:p>
            <a:endParaRPr lang="en-US" sz="2800" dirty="0"/>
          </a:p>
          <a:p>
            <a:r>
              <a:rPr lang="en-US" sz="2800" dirty="0"/>
              <a:t>A defensive facemask behind the neutral zone that causes the ball carrier to fumble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4C1AB9-5BE7-4BF7-94B1-84E0980C3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More Loose Ball and Running Play Examples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601CE28-A87D-4C95-9D37-E37EB0DA7B02}"/>
              </a:ext>
            </a:extLst>
          </p:cNvPr>
          <p:cNvSpPr txBox="1">
            <a:spLocks/>
          </p:cNvSpPr>
          <p:nvPr/>
        </p:nvSpPr>
        <p:spPr>
          <a:xfrm>
            <a:off x="6316745" y="1546111"/>
            <a:ext cx="5741709" cy="4884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800" dirty="0"/>
              <a:t>A defensive block below waist after a quick backwards bubble screen is caught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US" sz="4000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800" dirty="0"/>
              <a:t>A defensive facemask beyond the neutral zone that causes the ball carrier to fumble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US" sz="2800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76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 Do Any Special Enforcements Apply?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874" y="175595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Does the All-But-One Principle apply? </a:t>
            </a:r>
          </a:p>
          <a:p>
            <a:r>
              <a:rPr lang="en-US" dirty="0"/>
              <a:t>Does the penalty enforcement require special enforcement?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Post scrimmage kick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Free kick out of bounds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Kick Catch Interference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Roughing the Passer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Bridging scoring plays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Unfair Acts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Fouls by K during free kicks or scrimmage kicks</a:t>
            </a:r>
          </a:p>
          <a:p>
            <a:r>
              <a:rPr lang="en-US" dirty="0"/>
              <a:t>What fouls include an automatic first down or a loss of down?</a:t>
            </a:r>
          </a:p>
        </p:txBody>
      </p:sp>
    </p:spTree>
    <p:extLst>
      <p:ext uri="{BB962C8B-B14F-4D97-AF65-F5344CB8AC3E}">
        <p14:creationId xmlns:p14="http://schemas.microsoft.com/office/powerpoint/2010/main" val="307414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1364</Words>
  <Application>Microsoft Office PowerPoint</Application>
  <PresentationFormat>Widescreen</PresentationFormat>
  <Paragraphs>214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The ABC’s of Penalty Enforcement</vt:lpstr>
      <vt:lpstr>The ABC’s of Penalty Enforcement</vt:lpstr>
      <vt:lpstr>A. Gather the relevant facts</vt:lpstr>
      <vt:lpstr>B.  Determine the Basic Spot </vt:lpstr>
      <vt:lpstr>Definition:   Loose Ball Play</vt:lpstr>
      <vt:lpstr>Definition:  Running Play</vt:lpstr>
      <vt:lpstr>Some Loose Ball and Running Play Examples</vt:lpstr>
      <vt:lpstr>More Loose Ball and Running Play Examples</vt:lpstr>
      <vt:lpstr>C.  Do Any Special Enforcements Apply?</vt:lpstr>
      <vt:lpstr>All but One Principle</vt:lpstr>
      <vt:lpstr>Post Scrimmage Kick</vt:lpstr>
      <vt:lpstr>Other Special Enforcement Rules</vt:lpstr>
      <vt:lpstr>More Special Enforcement Rules</vt:lpstr>
      <vt:lpstr>Bridging Fouls</vt:lpstr>
      <vt:lpstr>More Bridging Fouls</vt:lpstr>
      <vt:lpstr>Try for Point</vt:lpstr>
      <vt:lpstr>Make sure you remember these….</vt:lpstr>
      <vt:lpstr>Multiple Foul Scenarios </vt:lpstr>
      <vt:lpstr>Live Ball Fouls on Both Teams</vt:lpstr>
      <vt:lpstr>Live Ball foul followed by dead ball foul</vt:lpstr>
      <vt:lpstr>Multiple Live Ball fouls on the same Team</vt:lpstr>
      <vt:lpstr>Dead ball, Unsportsmanlike, Non-player fouls on both teams</vt:lpstr>
      <vt:lpstr>Final Comments</vt:lpstr>
      <vt:lpstr>Remember the ABC’s of Penalty Enforcement</vt:lpstr>
      <vt:lpstr>Thank you for listening</vt:lpstr>
    </vt:vector>
  </TitlesOfParts>
  <Company>Michigan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A, B, C’s  of Penalty Enforcement</dc:title>
  <dc:creator>Stephen Kamin</dc:creator>
  <cp:lastModifiedBy>Stephen Kamin</cp:lastModifiedBy>
  <cp:revision>72</cp:revision>
  <dcterms:created xsi:type="dcterms:W3CDTF">2021-12-03T00:29:07Z</dcterms:created>
  <dcterms:modified xsi:type="dcterms:W3CDTF">2022-01-19T19:44:16Z</dcterms:modified>
</cp:coreProperties>
</file>