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30"/>
  </p:notesMasterIdLst>
  <p:handoutMasterIdLst>
    <p:handoutMasterId r:id="rId31"/>
  </p:handoutMasterIdLst>
  <p:sldIdLst>
    <p:sldId id="1487" r:id="rId2"/>
    <p:sldId id="1488" r:id="rId3"/>
    <p:sldId id="1489" r:id="rId4"/>
    <p:sldId id="1490" r:id="rId5"/>
    <p:sldId id="1491" r:id="rId6"/>
    <p:sldId id="1511" r:id="rId7"/>
    <p:sldId id="1512" r:id="rId8"/>
    <p:sldId id="1513" r:id="rId9"/>
    <p:sldId id="1514" r:id="rId10"/>
    <p:sldId id="1492" r:id="rId11"/>
    <p:sldId id="1493" r:id="rId12"/>
    <p:sldId id="1494" r:id="rId13"/>
    <p:sldId id="1495" r:id="rId14"/>
    <p:sldId id="1496" r:id="rId15"/>
    <p:sldId id="1515" r:id="rId16"/>
    <p:sldId id="1498" r:id="rId17"/>
    <p:sldId id="1516" r:id="rId18"/>
    <p:sldId id="1500" r:id="rId19"/>
    <p:sldId id="1517" r:id="rId20"/>
    <p:sldId id="1502" r:id="rId21"/>
    <p:sldId id="1518" r:id="rId22"/>
    <p:sldId id="1504" r:id="rId23"/>
    <p:sldId id="1519" r:id="rId24"/>
    <p:sldId id="1506" r:id="rId25"/>
    <p:sldId id="1520" r:id="rId26"/>
    <p:sldId id="1508" r:id="rId27"/>
    <p:sldId id="1509" r:id="rId28"/>
    <p:sldId id="1510" r:id="rId29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88364" autoAdjust="0"/>
  </p:normalViewPr>
  <p:slideViewPr>
    <p:cSldViewPr>
      <p:cViewPr varScale="1">
        <p:scale>
          <a:sx n="65" d="100"/>
          <a:sy n="65" d="100"/>
        </p:scale>
        <p:origin x="150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pPr>
              <a:defRPr/>
            </a:pPr>
            <a:fld id="{885712FF-BA03-4925-9597-01EFBC07445F}" type="datetimeFigureOut">
              <a:rPr lang="en-US"/>
              <a:pPr>
                <a:defRPr/>
              </a:pPr>
              <a:t>12/1/2021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pPr>
              <a:defRPr/>
            </a:pPr>
            <a:fld id="{3B7D54EC-0E42-40A0-A66A-DB6EEAF233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8171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02C7287D-E9A7-406A-B4D7-E27B1A7EB0BC}" type="datetimeFigureOut">
              <a:rPr lang="en-US" smtClean="0"/>
              <a:pPr/>
              <a:t>12/1/2021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C83A553C-7DC1-44C2-AF12-F6F6BFD98D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200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3A553C-7DC1-44C2-AF12-F6F6BFD98D6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146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3A553C-7DC1-44C2-AF12-F6F6BFD98D6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813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3A553C-7DC1-44C2-AF12-F6F6BFD98D6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967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3A553C-7DC1-44C2-AF12-F6F6BFD98D6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752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D9B74C-46A5-48FB-A74B-610DD01EEB4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608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E73D4-5542-4C51-A828-50EEF9AE7D4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399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748EF-DA5F-4650-9A45-91D4237C39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075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350D7-8C5E-4AEF-A43A-9CD83C41874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95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C0F18-EDE1-4561-B940-2707B17BDEC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289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D0BF66-48A9-4D82-9E8C-9E0635128D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53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6E2E2E-6577-43F8-BA8F-5307FE6D264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623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BBE98D-A1FE-4A10-92C2-80A83CEF916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132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8E42BE-9741-4EF2-A340-606729A5556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460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20B909-B06B-44E0-9D4A-685A5218CEE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023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3B719-F8D6-4A91-B67B-C16E2D1600C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35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46B6FA0-BF8E-4A34-A221-0BAE433005D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48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ssignphillong.info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3ECD7-7302-4FC2-8318-A032DEC2CF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" y="457200"/>
            <a:ext cx="8839200" cy="236219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2022 High School Football</a:t>
            </a:r>
            <a:b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OFFICIALS SCHOOL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7DE77C-4C1D-42EF-AEFF-2A869FE2A9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187" y="3124200"/>
            <a:ext cx="8229600" cy="1655762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Session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# 1:</a:t>
            </a:r>
          </a:p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PHILOSOPHY</a:t>
            </a:r>
            <a:r>
              <a:rPr lang="en-US" sz="4000" b="1" dirty="0"/>
              <a:t> &amp;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POSITIONS</a:t>
            </a:r>
          </a:p>
        </p:txBody>
      </p:sp>
    </p:spTree>
    <p:extLst>
      <p:ext uri="{BB962C8B-B14F-4D97-AF65-F5344CB8AC3E}">
        <p14:creationId xmlns:p14="http://schemas.microsoft.com/office/powerpoint/2010/main" val="381962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D39DE-F1F5-4163-B6F5-B7497E339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55" y="304800"/>
            <a:ext cx="9144000" cy="681149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TONIGHT’S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A44FE-61C0-414F-A92A-9B693A2A6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28401"/>
            <a:ext cx="9144000" cy="3523906"/>
          </a:xfrm>
        </p:spPr>
        <p:txBody>
          <a:bodyPr>
            <a:no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Lesson #1: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Philosophy:  The basic ideas that will guide you through officiating a high school football game.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Positions:  A look at the different positions used to officiate high school football games.</a:t>
            </a:r>
          </a:p>
        </p:txBody>
      </p:sp>
    </p:spTree>
    <p:extLst>
      <p:ext uri="{BB962C8B-B14F-4D97-AF65-F5344CB8AC3E}">
        <p14:creationId xmlns:p14="http://schemas.microsoft.com/office/powerpoint/2010/main" val="403450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F81C8-6EDA-4D85-B546-5329F8454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903" y="457200"/>
            <a:ext cx="9389806" cy="719605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OFFICIATING PHILOSOPHY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FB3C8-D87E-4C15-88A2-106AB13EC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903" y="1600200"/>
            <a:ext cx="9144000" cy="3608462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1. Be on time and looking good (proper uniform).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2. Be glad to be part of this particular game (regardless of the level or the teams).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3. Be non-confrontational (no need to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argue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over a call – you will not win).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4. Be respectful (even if it is not returned).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5. Be professional (this is not the time to be building lifelong relationships with sideline personnel).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6. Be approachable.</a:t>
            </a:r>
          </a:p>
        </p:txBody>
      </p:sp>
    </p:spTree>
    <p:extLst>
      <p:ext uri="{BB962C8B-B14F-4D97-AF65-F5344CB8AC3E}">
        <p14:creationId xmlns:p14="http://schemas.microsoft.com/office/powerpoint/2010/main" val="132896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38687-08AF-4D1B-A5D4-4F74F4BE5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90500" y="304800"/>
            <a:ext cx="9525000" cy="751652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OFFICIATING PHILOSOPHY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1D999-57DF-4225-8A1F-442100689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3408537"/>
          </a:xfrm>
        </p:spPr>
        <p:txBody>
          <a:bodyPr>
            <a:noAutofit/>
          </a:bodyPr>
          <a:lstStyle/>
          <a:p>
            <a:r>
              <a:rPr lang="en-US" sz="3200" dirty="0"/>
              <a:t>7. Be a part of the team (they are all dressed like you).</a:t>
            </a:r>
          </a:p>
          <a:p>
            <a:r>
              <a:rPr lang="en-US" sz="3200" dirty="0"/>
              <a:t>8. Become a student of both the rules and the mechanics.</a:t>
            </a:r>
          </a:p>
          <a:p>
            <a:r>
              <a:rPr lang="en-US" sz="3200" dirty="0"/>
              <a:t>9. Always be willing to learn and improve – do not become satisfied with the level you are at.</a:t>
            </a:r>
          </a:p>
          <a:p>
            <a:r>
              <a:rPr lang="en-US" sz="3200" dirty="0"/>
              <a:t>10. We </a:t>
            </a:r>
            <a:r>
              <a:rPr lang="en-US" sz="3200" b="1" dirty="0"/>
              <a:t>ALL </a:t>
            </a:r>
            <a:r>
              <a:rPr lang="en-US" sz="3200" dirty="0"/>
              <a:t>miss calls – The Coaches know that.</a:t>
            </a:r>
          </a:p>
          <a:p>
            <a:r>
              <a:rPr lang="en-US" sz="3200" dirty="0"/>
              <a:t>11. We do not want “phantom calls” – The Coaches hate that.</a:t>
            </a:r>
          </a:p>
          <a:p>
            <a:r>
              <a:rPr lang="en-US" sz="3200" dirty="0"/>
              <a:t>12. SEE, everything that you call – BUT you do not have to call everything that you see.</a:t>
            </a:r>
          </a:p>
        </p:txBody>
      </p:sp>
    </p:spTree>
    <p:extLst>
      <p:ext uri="{BB962C8B-B14F-4D97-AF65-F5344CB8AC3E}">
        <p14:creationId xmlns:p14="http://schemas.microsoft.com/office/powerpoint/2010/main" val="167260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37628-A194-44B8-A5E4-9A6BF726F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TRAIN WRECKS VERSUS</a:t>
            </a:r>
            <a:b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FENDER BENDERS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C3895-51EA-4403-8A9F-25090C30B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981200"/>
            <a:ext cx="9067800" cy="5184775"/>
          </a:xfrm>
        </p:spPr>
        <p:txBody>
          <a:bodyPr>
            <a:normAutofit/>
          </a:bodyPr>
          <a:lstStyle/>
          <a:p>
            <a:r>
              <a:rPr lang="en-US" sz="3200" dirty="0"/>
              <a:t>We are not </a:t>
            </a:r>
            <a:r>
              <a:rPr lang="en-US" sz="3200" b="1" dirty="0"/>
              <a:t>looking for a reason </a:t>
            </a:r>
            <a:r>
              <a:rPr lang="en-US" sz="3200" dirty="0"/>
              <a:t>to throw a flag.</a:t>
            </a:r>
          </a:p>
          <a:p>
            <a:r>
              <a:rPr lang="en-US" sz="3200" dirty="0"/>
              <a:t>We throw the flag only when there is a reason:</a:t>
            </a:r>
          </a:p>
          <a:p>
            <a:pPr lvl="1"/>
            <a:r>
              <a:rPr lang="en-US" sz="3200" dirty="0"/>
              <a:t>Safety fouls.</a:t>
            </a:r>
          </a:p>
          <a:p>
            <a:pPr lvl="1"/>
            <a:r>
              <a:rPr lang="en-US" sz="3200" dirty="0"/>
              <a:t>Fouls at the point of attack.</a:t>
            </a:r>
          </a:p>
          <a:p>
            <a:pPr lvl="1"/>
            <a:r>
              <a:rPr lang="en-US" sz="3200" dirty="0"/>
              <a:t>Time, Score, Situation.</a:t>
            </a:r>
          </a:p>
          <a:p>
            <a:endParaRPr lang="en-US" sz="3200" dirty="0"/>
          </a:p>
          <a:p>
            <a:r>
              <a:rPr lang="en-US" sz="3200" dirty="0"/>
              <a:t>Other terms used to for this:</a:t>
            </a:r>
          </a:p>
          <a:p>
            <a:pPr lvl="1"/>
            <a:r>
              <a:rPr lang="en-US" sz="3200" dirty="0"/>
              <a:t>Bigger than Dallas.</a:t>
            </a:r>
          </a:p>
          <a:p>
            <a:pPr lvl="1"/>
            <a:r>
              <a:rPr lang="en-US" sz="3200" dirty="0"/>
              <a:t>Grandma can see it from the top row.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49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86D9E-76D5-45CD-AD25-214996621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OFFICIALS’ POSITIONS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E2D80-01A1-4193-B177-DEAAB01B8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439" y="1524000"/>
            <a:ext cx="8991600" cy="5075668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This next section of slides is designed to introduce you to the different positions used by game officials; and give you a quick glimpse of the responsibilities for each.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Positions used for high school football are: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1. Referee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2. Umpire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3. Head Linesman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4. Line Judge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5. Back Judge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6. Side Judge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7. Field Judge</a:t>
            </a:r>
          </a:p>
        </p:txBody>
      </p:sp>
    </p:spTree>
    <p:extLst>
      <p:ext uri="{BB962C8B-B14F-4D97-AF65-F5344CB8AC3E}">
        <p14:creationId xmlns:p14="http://schemas.microsoft.com/office/powerpoint/2010/main" val="387065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89613-7655-4D40-BF88-958E83958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877" y="542488"/>
            <a:ext cx="7886700" cy="655511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REFEREE</a:t>
            </a:r>
          </a:p>
        </p:txBody>
      </p:sp>
      <p:pic>
        <p:nvPicPr>
          <p:cNvPr id="5" name="Content Placeholder 4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A4F14AAB-10EC-4EB0-AD9B-745F95351E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43092"/>
            <a:ext cx="7502237" cy="3983814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5913F59-B4EE-43BC-80F3-7E64F5CD4559}"/>
              </a:ext>
            </a:extLst>
          </p:cNvPr>
          <p:cNvSpPr/>
          <p:nvPr/>
        </p:nvSpPr>
        <p:spPr>
          <a:xfrm>
            <a:off x="3505913" y="1786606"/>
            <a:ext cx="2076628" cy="19979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PRESS BOX</a:t>
            </a:r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14345655-C61E-428F-A5D1-E1E95FFE9BA3}"/>
              </a:ext>
            </a:extLst>
          </p:cNvPr>
          <p:cNvSpPr/>
          <p:nvPr/>
        </p:nvSpPr>
        <p:spPr>
          <a:xfrm>
            <a:off x="4572000" y="3724062"/>
            <a:ext cx="182953" cy="13258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D064AE4-7FAA-48BB-9334-953D5E0605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582317"/>
            <a:ext cx="192041" cy="14174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131AB2F-AD69-4E88-BDE5-58B971CDE4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449729"/>
            <a:ext cx="192041" cy="14174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D671441-739D-465E-8CF5-8EF2F71F90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303407"/>
            <a:ext cx="192041" cy="14174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A51318A-7CB3-4186-AF95-758A048781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865193"/>
            <a:ext cx="192041" cy="14174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AE0001D-2F46-4339-902F-5A434513C4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2912" y="4006938"/>
            <a:ext cx="192041" cy="13258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C96D3CF-8BEA-4205-ADAE-8468F0F2A6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4437724"/>
            <a:ext cx="192041" cy="14174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D4133A8-F05B-461C-9B81-BD01F68A2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0042" y="2870525"/>
            <a:ext cx="192041" cy="14174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F9A0170-8C90-4695-8D41-C7845D0F51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1550" y="3724629"/>
            <a:ext cx="192041" cy="141744"/>
          </a:xfrm>
          <a:prstGeom prst="rect">
            <a:avLst/>
          </a:prstGeom>
        </p:spPr>
      </p:pic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C28197BC-7749-40A0-A7CA-83A62FC791BA}"/>
              </a:ext>
            </a:extLst>
          </p:cNvPr>
          <p:cNvSpPr/>
          <p:nvPr/>
        </p:nvSpPr>
        <p:spPr>
          <a:xfrm>
            <a:off x="5000188" y="3729207"/>
            <a:ext cx="182953" cy="13258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D240564E-1D92-49BE-A436-1177AE98DAAE}"/>
              </a:ext>
            </a:extLst>
          </p:cNvPr>
          <p:cNvSpPr/>
          <p:nvPr/>
        </p:nvSpPr>
        <p:spPr>
          <a:xfrm>
            <a:off x="4790638" y="4236999"/>
            <a:ext cx="182953" cy="13258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Connector 27">
            <a:extLst>
              <a:ext uri="{FF2B5EF4-FFF2-40B4-BE49-F238E27FC236}">
                <a16:creationId xmlns:a16="http://schemas.microsoft.com/office/drawing/2014/main" id="{C2E7F3E1-5B57-4DA7-9A12-6733C18464FB}"/>
              </a:ext>
            </a:extLst>
          </p:cNvPr>
          <p:cNvSpPr/>
          <p:nvPr/>
        </p:nvSpPr>
        <p:spPr>
          <a:xfrm>
            <a:off x="4308535" y="3557872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Connector 28">
            <a:extLst>
              <a:ext uri="{FF2B5EF4-FFF2-40B4-BE49-F238E27FC236}">
                <a16:creationId xmlns:a16="http://schemas.microsoft.com/office/drawing/2014/main" id="{DB1B2BE3-4F06-4F35-826D-4D8A63371A68}"/>
              </a:ext>
            </a:extLst>
          </p:cNvPr>
          <p:cNvSpPr/>
          <p:nvPr/>
        </p:nvSpPr>
        <p:spPr>
          <a:xfrm>
            <a:off x="4326164" y="3750816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Connector 29">
            <a:extLst>
              <a:ext uri="{FF2B5EF4-FFF2-40B4-BE49-F238E27FC236}">
                <a16:creationId xmlns:a16="http://schemas.microsoft.com/office/drawing/2014/main" id="{AFA612DA-E16E-4A72-9669-45EB8D5CEFF2}"/>
              </a:ext>
            </a:extLst>
          </p:cNvPr>
          <p:cNvSpPr/>
          <p:nvPr/>
        </p:nvSpPr>
        <p:spPr>
          <a:xfrm>
            <a:off x="4305610" y="3334896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Connector 30">
            <a:extLst>
              <a:ext uri="{FF2B5EF4-FFF2-40B4-BE49-F238E27FC236}">
                <a16:creationId xmlns:a16="http://schemas.microsoft.com/office/drawing/2014/main" id="{B0D603C4-9F6F-425D-8719-F931E01FB2A1}"/>
              </a:ext>
            </a:extLst>
          </p:cNvPr>
          <p:cNvSpPr/>
          <p:nvPr/>
        </p:nvSpPr>
        <p:spPr>
          <a:xfrm>
            <a:off x="4078991" y="3467485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owchart: Connector 31">
            <a:extLst>
              <a:ext uri="{FF2B5EF4-FFF2-40B4-BE49-F238E27FC236}">
                <a16:creationId xmlns:a16="http://schemas.microsoft.com/office/drawing/2014/main" id="{41E0DA35-64D0-4D3B-BB79-1E98993DFBD8}"/>
              </a:ext>
            </a:extLst>
          </p:cNvPr>
          <p:cNvSpPr/>
          <p:nvPr/>
        </p:nvSpPr>
        <p:spPr>
          <a:xfrm>
            <a:off x="4305610" y="2859244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C993314A-81FF-485F-9499-52322E4183A8}"/>
              </a:ext>
            </a:extLst>
          </p:cNvPr>
          <p:cNvSpPr/>
          <p:nvPr/>
        </p:nvSpPr>
        <p:spPr>
          <a:xfrm>
            <a:off x="3505649" y="3596618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Connector 33">
            <a:extLst>
              <a:ext uri="{FF2B5EF4-FFF2-40B4-BE49-F238E27FC236}">
                <a16:creationId xmlns:a16="http://schemas.microsoft.com/office/drawing/2014/main" id="{5F749188-0BB5-47DE-8FF2-0201004CBA82}"/>
              </a:ext>
            </a:extLst>
          </p:cNvPr>
          <p:cNvSpPr/>
          <p:nvPr/>
        </p:nvSpPr>
        <p:spPr>
          <a:xfrm>
            <a:off x="4326637" y="3943761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id="{C7BE1DB8-FD00-462E-A28C-B10295176147}"/>
              </a:ext>
            </a:extLst>
          </p:cNvPr>
          <p:cNvSpPr/>
          <p:nvPr/>
        </p:nvSpPr>
        <p:spPr>
          <a:xfrm>
            <a:off x="4284273" y="4464606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Connector 35">
            <a:extLst>
              <a:ext uri="{FF2B5EF4-FFF2-40B4-BE49-F238E27FC236}">
                <a16:creationId xmlns:a16="http://schemas.microsoft.com/office/drawing/2014/main" id="{F64D79E4-348E-48F0-8CE4-103141FF235D}"/>
              </a:ext>
            </a:extLst>
          </p:cNvPr>
          <p:cNvSpPr/>
          <p:nvPr/>
        </p:nvSpPr>
        <p:spPr>
          <a:xfrm>
            <a:off x="4053730" y="3884173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Connector 36">
            <a:extLst>
              <a:ext uri="{FF2B5EF4-FFF2-40B4-BE49-F238E27FC236}">
                <a16:creationId xmlns:a16="http://schemas.microsoft.com/office/drawing/2014/main" id="{25C187CF-E562-4351-A6C7-2D6A4EB86FC1}"/>
              </a:ext>
            </a:extLst>
          </p:cNvPr>
          <p:cNvSpPr/>
          <p:nvPr/>
        </p:nvSpPr>
        <p:spPr>
          <a:xfrm>
            <a:off x="4059773" y="4247134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Connector 37">
            <a:extLst>
              <a:ext uri="{FF2B5EF4-FFF2-40B4-BE49-F238E27FC236}">
                <a16:creationId xmlns:a16="http://schemas.microsoft.com/office/drawing/2014/main" id="{E57A09E0-74D1-4A4E-B082-CFA5B7227752}"/>
              </a:ext>
            </a:extLst>
          </p:cNvPr>
          <p:cNvSpPr/>
          <p:nvPr/>
        </p:nvSpPr>
        <p:spPr>
          <a:xfrm>
            <a:off x="4078991" y="3237113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Connector 38">
            <a:extLst>
              <a:ext uri="{FF2B5EF4-FFF2-40B4-BE49-F238E27FC236}">
                <a16:creationId xmlns:a16="http://schemas.microsoft.com/office/drawing/2014/main" id="{FE9E302D-3636-4C17-8C86-A05CEF632B03}"/>
              </a:ext>
            </a:extLst>
          </p:cNvPr>
          <p:cNvSpPr/>
          <p:nvPr/>
        </p:nvSpPr>
        <p:spPr>
          <a:xfrm>
            <a:off x="5277667" y="3237113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6498407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CD8B1-1A58-4513-9BF1-F91FB052A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4800"/>
            <a:ext cx="7886700" cy="622449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REFEREE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2EE15-034E-4969-9EC3-FAD559C94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209325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Major Responsibilities:  Overall flow of the game.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Positioning:  12 to 15 yards behind line on the passing arm side of the quarterback.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Initial Keys: Opposite side tackle and the quarterback.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Watching for: holding, intentional grounding, cut blocks, roughing passer/kicker/holder.</a:t>
            </a:r>
          </a:p>
        </p:txBody>
      </p:sp>
    </p:spTree>
    <p:extLst>
      <p:ext uri="{BB962C8B-B14F-4D97-AF65-F5344CB8AC3E}">
        <p14:creationId xmlns:p14="http://schemas.microsoft.com/office/powerpoint/2010/main" val="312043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89613-7655-4D40-BF88-958E83958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968" y="469225"/>
            <a:ext cx="7886700" cy="655511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UMPIRE</a:t>
            </a:r>
          </a:p>
        </p:txBody>
      </p:sp>
      <p:pic>
        <p:nvPicPr>
          <p:cNvPr id="5" name="Content Placeholder 4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A4F14AAB-10EC-4EB0-AD9B-745F95351E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43092"/>
            <a:ext cx="7502237" cy="3983814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5913F59-B4EE-43BC-80F3-7E64F5CD4559}"/>
              </a:ext>
            </a:extLst>
          </p:cNvPr>
          <p:cNvSpPr/>
          <p:nvPr/>
        </p:nvSpPr>
        <p:spPr>
          <a:xfrm>
            <a:off x="3505913" y="1786606"/>
            <a:ext cx="2076628" cy="19979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PRESS BOX</a:t>
            </a:r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14345655-C61E-428F-A5D1-E1E95FFE9BA3}"/>
              </a:ext>
            </a:extLst>
          </p:cNvPr>
          <p:cNvSpPr/>
          <p:nvPr/>
        </p:nvSpPr>
        <p:spPr>
          <a:xfrm>
            <a:off x="4572000" y="3724062"/>
            <a:ext cx="182953" cy="13258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D064AE4-7FAA-48BB-9334-953D5E0605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582317"/>
            <a:ext cx="192041" cy="14174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131AB2F-AD69-4E88-BDE5-58B971CDE4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449729"/>
            <a:ext cx="192041" cy="14174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D671441-739D-465E-8CF5-8EF2F71F90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303407"/>
            <a:ext cx="192041" cy="14174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A51318A-7CB3-4186-AF95-758A048781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865193"/>
            <a:ext cx="192041" cy="14174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AE0001D-2F46-4339-902F-5A434513C4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2912" y="4006938"/>
            <a:ext cx="192041" cy="13258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C96D3CF-8BEA-4205-ADAE-8468F0F2A6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4437724"/>
            <a:ext cx="192041" cy="14174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D4133A8-F05B-461C-9B81-BD01F68A2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0042" y="2870525"/>
            <a:ext cx="192041" cy="14174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F9A0170-8C90-4695-8D41-C7845D0F51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1550" y="3724629"/>
            <a:ext cx="192041" cy="141744"/>
          </a:xfrm>
          <a:prstGeom prst="rect">
            <a:avLst/>
          </a:prstGeom>
        </p:spPr>
      </p:pic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C28197BC-7749-40A0-A7CA-83A62FC791BA}"/>
              </a:ext>
            </a:extLst>
          </p:cNvPr>
          <p:cNvSpPr/>
          <p:nvPr/>
        </p:nvSpPr>
        <p:spPr>
          <a:xfrm>
            <a:off x="5000188" y="3729207"/>
            <a:ext cx="182953" cy="13258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D240564E-1D92-49BE-A436-1177AE98DAAE}"/>
              </a:ext>
            </a:extLst>
          </p:cNvPr>
          <p:cNvSpPr/>
          <p:nvPr/>
        </p:nvSpPr>
        <p:spPr>
          <a:xfrm>
            <a:off x="4790638" y="4236999"/>
            <a:ext cx="182953" cy="13258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Connector 27">
            <a:extLst>
              <a:ext uri="{FF2B5EF4-FFF2-40B4-BE49-F238E27FC236}">
                <a16:creationId xmlns:a16="http://schemas.microsoft.com/office/drawing/2014/main" id="{C2E7F3E1-5B57-4DA7-9A12-6733C18464FB}"/>
              </a:ext>
            </a:extLst>
          </p:cNvPr>
          <p:cNvSpPr/>
          <p:nvPr/>
        </p:nvSpPr>
        <p:spPr>
          <a:xfrm>
            <a:off x="4308535" y="3557872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Connector 28">
            <a:extLst>
              <a:ext uri="{FF2B5EF4-FFF2-40B4-BE49-F238E27FC236}">
                <a16:creationId xmlns:a16="http://schemas.microsoft.com/office/drawing/2014/main" id="{DB1B2BE3-4F06-4F35-826D-4D8A63371A68}"/>
              </a:ext>
            </a:extLst>
          </p:cNvPr>
          <p:cNvSpPr/>
          <p:nvPr/>
        </p:nvSpPr>
        <p:spPr>
          <a:xfrm>
            <a:off x="4326164" y="3750816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Connector 29">
            <a:extLst>
              <a:ext uri="{FF2B5EF4-FFF2-40B4-BE49-F238E27FC236}">
                <a16:creationId xmlns:a16="http://schemas.microsoft.com/office/drawing/2014/main" id="{AFA612DA-E16E-4A72-9669-45EB8D5CEFF2}"/>
              </a:ext>
            </a:extLst>
          </p:cNvPr>
          <p:cNvSpPr/>
          <p:nvPr/>
        </p:nvSpPr>
        <p:spPr>
          <a:xfrm>
            <a:off x="4305610" y="3334896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Connector 30">
            <a:extLst>
              <a:ext uri="{FF2B5EF4-FFF2-40B4-BE49-F238E27FC236}">
                <a16:creationId xmlns:a16="http://schemas.microsoft.com/office/drawing/2014/main" id="{B0D603C4-9F6F-425D-8719-F931E01FB2A1}"/>
              </a:ext>
            </a:extLst>
          </p:cNvPr>
          <p:cNvSpPr/>
          <p:nvPr/>
        </p:nvSpPr>
        <p:spPr>
          <a:xfrm>
            <a:off x="4078991" y="3467485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owchart: Connector 31">
            <a:extLst>
              <a:ext uri="{FF2B5EF4-FFF2-40B4-BE49-F238E27FC236}">
                <a16:creationId xmlns:a16="http://schemas.microsoft.com/office/drawing/2014/main" id="{41E0DA35-64D0-4D3B-BB79-1E98993DFBD8}"/>
              </a:ext>
            </a:extLst>
          </p:cNvPr>
          <p:cNvSpPr/>
          <p:nvPr/>
        </p:nvSpPr>
        <p:spPr>
          <a:xfrm>
            <a:off x="4305610" y="2859244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C993314A-81FF-485F-9499-52322E4183A8}"/>
              </a:ext>
            </a:extLst>
          </p:cNvPr>
          <p:cNvSpPr/>
          <p:nvPr/>
        </p:nvSpPr>
        <p:spPr>
          <a:xfrm>
            <a:off x="3505649" y="3596618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Connector 33">
            <a:extLst>
              <a:ext uri="{FF2B5EF4-FFF2-40B4-BE49-F238E27FC236}">
                <a16:creationId xmlns:a16="http://schemas.microsoft.com/office/drawing/2014/main" id="{5F749188-0BB5-47DE-8FF2-0201004CBA82}"/>
              </a:ext>
            </a:extLst>
          </p:cNvPr>
          <p:cNvSpPr/>
          <p:nvPr/>
        </p:nvSpPr>
        <p:spPr>
          <a:xfrm>
            <a:off x="4326637" y="3943761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id="{C7BE1DB8-FD00-462E-A28C-B10295176147}"/>
              </a:ext>
            </a:extLst>
          </p:cNvPr>
          <p:cNvSpPr/>
          <p:nvPr/>
        </p:nvSpPr>
        <p:spPr>
          <a:xfrm>
            <a:off x="4284273" y="4464606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Connector 35">
            <a:extLst>
              <a:ext uri="{FF2B5EF4-FFF2-40B4-BE49-F238E27FC236}">
                <a16:creationId xmlns:a16="http://schemas.microsoft.com/office/drawing/2014/main" id="{F64D79E4-348E-48F0-8CE4-103141FF235D}"/>
              </a:ext>
            </a:extLst>
          </p:cNvPr>
          <p:cNvSpPr/>
          <p:nvPr/>
        </p:nvSpPr>
        <p:spPr>
          <a:xfrm>
            <a:off x="4053730" y="3884173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Connector 36">
            <a:extLst>
              <a:ext uri="{FF2B5EF4-FFF2-40B4-BE49-F238E27FC236}">
                <a16:creationId xmlns:a16="http://schemas.microsoft.com/office/drawing/2014/main" id="{25C187CF-E562-4351-A6C7-2D6A4EB86FC1}"/>
              </a:ext>
            </a:extLst>
          </p:cNvPr>
          <p:cNvSpPr/>
          <p:nvPr/>
        </p:nvSpPr>
        <p:spPr>
          <a:xfrm>
            <a:off x="4059773" y="4247134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Connector 37">
            <a:extLst>
              <a:ext uri="{FF2B5EF4-FFF2-40B4-BE49-F238E27FC236}">
                <a16:creationId xmlns:a16="http://schemas.microsoft.com/office/drawing/2014/main" id="{E57A09E0-74D1-4A4E-B082-CFA5B7227752}"/>
              </a:ext>
            </a:extLst>
          </p:cNvPr>
          <p:cNvSpPr/>
          <p:nvPr/>
        </p:nvSpPr>
        <p:spPr>
          <a:xfrm>
            <a:off x="4078991" y="3237113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Connector 38">
            <a:extLst>
              <a:ext uri="{FF2B5EF4-FFF2-40B4-BE49-F238E27FC236}">
                <a16:creationId xmlns:a16="http://schemas.microsoft.com/office/drawing/2014/main" id="{FE9E302D-3636-4C17-8C86-A05CEF632B03}"/>
              </a:ext>
            </a:extLst>
          </p:cNvPr>
          <p:cNvSpPr/>
          <p:nvPr/>
        </p:nvSpPr>
        <p:spPr>
          <a:xfrm>
            <a:off x="5277667" y="3237113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40" name="Flowchart: Connector 39">
            <a:extLst>
              <a:ext uri="{FF2B5EF4-FFF2-40B4-BE49-F238E27FC236}">
                <a16:creationId xmlns:a16="http://schemas.microsoft.com/office/drawing/2014/main" id="{7D3253DA-5EE4-459B-9BAB-54D4E2A8C2EA}"/>
              </a:ext>
            </a:extLst>
          </p:cNvPr>
          <p:cNvSpPr/>
          <p:nvPr/>
        </p:nvSpPr>
        <p:spPr>
          <a:xfrm>
            <a:off x="3898152" y="3608743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U</a:t>
            </a:r>
          </a:p>
        </p:txBody>
      </p:sp>
    </p:spTree>
    <p:extLst>
      <p:ext uri="{BB962C8B-B14F-4D97-AF65-F5344CB8AC3E}">
        <p14:creationId xmlns:p14="http://schemas.microsoft.com/office/powerpoint/2010/main" val="37036391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9ADB0-7A9F-4169-96CB-4FB0A26B6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611" y="381000"/>
            <a:ext cx="7886700" cy="608869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UMPIRE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D4D2B1-9B79-4955-B782-64F2B3712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0"/>
            <a:ext cx="9601200" cy="3620998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Major Responsibilities: Spotting the ball &amp; marking off penalties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Counting Five Interior Linemen Numbered 50 - 79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Positioning: 5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yds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beyond the line – diagonal from R.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Initial Keys: guard – center – guard.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Watching for: holding, cut blocks, ineligibles downfield, illegal forward passes.</a:t>
            </a:r>
          </a:p>
        </p:txBody>
      </p:sp>
    </p:spTree>
    <p:extLst>
      <p:ext uri="{BB962C8B-B14F-4D97-AF65-F5344CB8AC3E}">
        <p14:creationId xmlns:p14="http://schemas.microsoft.com/office/powerpoint/2010/main" val="253654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89613-7655-4D40-BF88-958E83958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670" y="598764"/>
            <a:ext cx="7886700" cy="655511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HEAD LINESMAN</a:t>
            </a:r>
          </a:p>
        </p:txBody>
      </p:sp>
      <p:pic>
        <p:nvPicPr>
          <p:cNvPr id="5" name="Content Placeholder 4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A4F14AAB-10EC-4EB0-AD9B-745F95351E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43092"/>
            <a:ext cx="7502237" cy="3983814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5913F59-B4EE-43BC-80F3-7E64F5CD4559}"/>
              </a:ext>
            </a:extLst>
          </p:cNvPr>
          <p:cNvSpPr/>
          <p:nvPr/>
        </p:nvSpPr>
        <p:spPr>
          <a:xfrm>
            <a:off x="3505913" y="1786606"/>
            <a:ext cx="2076628" cy="19979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PRESS BOX</a:t>
            </a:r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14345655-C61E-428F-A5D1-E1E95FFE9BA3}"/>
              </a:ext>
            </a:extLst>
          </p:cNvPr>
          <p:cNvSpPr/>
          <p:nvPr/>
        </p:nvSpPr>
        <p:spPr>
          <a:xfrm>
            <a:off x="4572000" y="3724062"/>
            <a:ext cx="182953" cy="13258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D064AE4-7FAA-48BB-9334-953D5E0605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582317"/>
            <a:ext cx="192041" cy="14174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131AB2F-AD69-4E88-BDE5-58B971CDE4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449729"/>
            <a:ext cx="192041" cy="14174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D671441-739D-465E-8CF5-8EF2F71F90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303407"/>
            <a:ext cx="192041" cy="14174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A51318A-7CB3-4186-AF95-758A048781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865193"/>
            <a:ext cx="192041" cy="14174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AE0001D-2F46-4339-902F-5A434513C4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2912" y="4006938"/>
            <a:ext cx="192041" cy="13258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C96D3CF-8BEA-4205-ADAE-8468F0F2A6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4437724"/>
            <a:ext cx="192041" cy="14174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D4133A8-F05B-461C-9B81-BD01F68A2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0042" y="2870525"/>
            <a:ext cx="192041" cy="14174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F9A0170-8C90-4695-8D41-C7845D0F51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1550" y="3724629"/>
            <a:ext cx="192041" cy="141744"/>
          </a:xfrm>
          <a:prstGeom prst="rect">
            <a:avLst/>
          </a:prstGeom>
        </p:spPr>
      </p:pic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C28197BC-7749-40A0-A7CA-83A62FC791BA}"/>
              </a:ext>
            </a:extLst>
          </p:cNvPr>
          <p:cNvSpPr/>
          <p:nvPr/>
        </p:nvSpPr>
        <p:spPr>
          <a:xfrm>
            <a:off x="5000188" y="3729207"/>
            <a:ext cx="182953" cy="13258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D240564E-1D92-49BE-A436-1177AE98DAAE}"/>
              </a:ext>
            </a:extLst>
          </p:cNvPr>
          <p:cNvSpPr/>
          <p:nvPr/>
        </p:nvSpPr>
        <p:spPr>
          <a:xfrm>
            <a:off x="4790638" y="4236999"/>
            <a:ext cx="182953" cy="13258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Connector 27">
            <a:extLst>
              <a:ext uri="{FF2B5EF4-FFF2-40B4-BE49-F238E27FC236}">
                <a16:creationId xmlns:a16="http://schemas.microsoft.com/office/drawing/2014/main" id="{C2E7F3E1-5B57-4DA7-9A12-6733C18464FB}"/>
              </a:ext>
            </a:extLst>
          </p:cNvPr>
          <p:cNvSpPr/>
          <p:nvPr/>
        </p:nvSpPr>
        <p:spPr>
          <a:xfrm>
            <a:off x="4308535" y="3557872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Connector 28">
            <a:extLst>
              <a:ext uri="{FF2B5EF4-FFF2-40B4-BE49-F238E27FC236}">
                <a16:creationId xmlns:a16="http://schemas.microsoft.com/office/drawing/2014/main" id="{DB1B2BE3-4F06-4F35-826D-4D8A63371A68}"/>
              </a:ext>
            </a:extLst>
          </p:cNvPr>
          <p:cNvSpPr/>
          <p:nvPr/>
        </p:nvSpPr>
        <p:spPr>
          <a:xfrm>
            <a:off x="4326164" y="3750816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Connector 29">
            <a:extLst>
              <a:ext uri="{FF2B5EF4-FFF2-40B4-BE49-F238E27FC236}">
                <a16:creationId xmlns:a16="http://schemas.microsoft.com/office/drawing/2014/main" id="{AFA612DA-E16E-4A72-9669-45EB8D5CEFF2}"/>
              </a:ext>
            </a:extLst>
          </p:cNvPr>
          <p:cNvSpPr/>
          <p:nvPr/>
        </p:nvSpPr>
        <p:spPr>
          <a:xfrm>
            <a:off x="4305610" y="3334896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Connector 30">
            <a:extLst>
              <a:ext uri="{FF2B5EF4-FFF2-40B4-BE49-F238E27FC236}">
                <a16:creationId xmlns:a16="http://schemas.microsoft.com/office/drawing/2014/main" id="{B0D603C4-9F6F-425D-8719-F931E01FB2A1}"/>
              </a:ext>
            </a:extLst>
          </p:cNvPr>
          <p:cNvSpPr/>
          <p:nvPr/>
        </p:nvSpPr>
        <p:spPr>
          <a:xfrm>
            <a:off x="4078991" y="3467485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owchart: Connector 31">
            <a:extLst>
              <a:ext uri="{FF2B5EF4-FFF2-40B4-BE49-F238E27FC236}">
                <a16:creationId xmlns:a16="http://schemas.microsoft.com/office/drawing/2014/main" id="{41E0DA35-64D0-4D3B-BB79-1E98993DFBD8}"/>
              </a:ext>
            </a:extLst>
          </p:cNvPr>
          <p:cNvSpPr/>
          <p:nvPr/>
        </p:nvSpPr>
        <p:spPr>
          <a:xfrm>
            <a:off x="4305610" y="2859244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C993314A-81FF-485F-9499-52322E4183A8}"/>
              </a:ext>
            </a:extLst>
          </p:cNvPr>
          <p:cNvSpPr/>
          <p:nvPr/>
        </p:nvSpPr>
        <p:spPr>
          <a:xfrm>
            <a:off x="3505649" y="3596618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Connector 33">
            <a:extLst>
              <a:ext uri="{FF2B5EF4-FFF2-40B4-BE49-F238E27FC236}">
                <a16:creationId xmlns:a16="http://schemas.microsoft.com/office/drawing/2014/main" id="{5F749188-0BB5-47DE-8FF2-0201004CBA82}"/>
              </a:ext>
            </a:extLst>
          </p:cNvPr>
          <p:cNvSpPr/>
          <p:nvPr/>
        </p:nvSpPr>
        <p:spPr>
          <a:xfrm>
            <a:off x="4326637" y="3943761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id="{C7BE1DB8-FD00-462E-A28C-B10295176147}"/>
              </a:ext>
            </a:extLst>
          </p:cNvPr>
          <p:cNvSpPr/>
          <p:nvPr/>
        </p:nvSpPr>
        <p:spPr>
          <a:xfrm>
            <a:off x="4284273" y="4464606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Connector 35">
            <a:extLst>
              <a:ext uri="{FF2B5EF4-FFF2-40B4-BE49-F238E27FC236}">
                <a16:creationId xmlns:a16="http://schemas.microsoft.com/office/drawing/2014/main" id="{F64D79E4-348E-48F0-8CE4-103141FF235D}"/>
              </a:ext>
            </a:extLst>
          </p:cNvPr>
          <p:cNvSpPr/>
          <p:nvPr/>
        </p:nvSpPr>
        <p:spPr>
          <a:xfrm>
            <a:off x="4053730" y="3884173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Connector 36">
            <a:extLst>
              <a:ext uri="{FF2B5EF4-FFF2-40B4-BE49-F238E27FC236}">
                <a16:creationId xmlns:a16="http://schemas.microsoft.com/office/drawing/2014/main" id="{25C187CF-E562-4351-A6C7-2D6A4EB86FC1}"/>
              </a:ext>
            </a:extLst>
          </p:cNvPr>
          <p:cNvSpPr/>
          <p:nvPr/>
        </p:nvSpPr>
        <p:spPr>
          <a:xfrm>
            <a:off x="4059773" y="4247134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Connector 37">
            <a:extLst>
              <a:ext uri="{FF2B5EF4-FFF2-40B4-BE49-F238E27FC236}">
                <a16:creationId xmlns:a16="http://schemas.microsoft.com/office/drawing/2014/main" id="{E57A09E0-74D1-4A4E-B082-CFA5B7227752}"/>
              </a:ext>
            </a:extLst>
          </p:cNvPr>
          <p:cNvSpPr/>
          <p:nvPr/>
        </p:nvSpPr>
        <p:spPr>
          <a:xfrm>
            <a:off x="4078991" y="3237113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Connector 38">
            <a:extLst>
              <a:ext uri="{FF2B5EF4-FFF2-40B4-BE49-F238E27FC236}">
                <a16:creationId xmlns:a16="http://schemas.microsoft.com/office/drawing/2014/main" id="{FE9E302D-3636-4C17-8C86-A05CEF632B03}"/>
              </a:ext>
            </a:extLst>
          </p:cNvPr>
          <p:cNvSpPr/>
          <p:nvPr/>
        </p:nvSpPr>
        <p:spPr>
          <a:xfrm>
            <a:off x="5277667" y="3237113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40" name="Flowchart: Connector 39">
            <a:extLst>
              <a:ext uri="{FF2B5EF4-FFF2-40B4-BE49-F238E27FC236}">
                <a16:creationId xmlns:a16="http://schemas.microsoft.com/office/drawing/2014/main" id="{7D3253DA-5EE4-459B-9BAB-54D4E2A8C2EA}"/>
              </a:ext>
            </a:extLst>
          </p:cNvPr>
          <p:cNvSpPr/>
          <p:nvPr/>
        </p:nvSpPr>
        <p:spPr>
          <a:xfrm>
            <a:off x="3898152" y="3608743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U</a:t>
            </a:r>
          </a:p>
        </p:txBody>
      </p:sp>
      <p:sp>
        <p:nvSpPr>
          <p:cNvPr id="41" name="Flowchart: Connector 40">
            <a:extLst>
              <a:ext uri="{FF2B5EF4-FFF2-40B4-BE49-F238E27FC236}">
                <a16:creationId xmlns:a16="http://schemas.microsoft.com/office/drawing/2014/main" id="{F25851CB-D28D-45CF-BFD8-CF7F41450DA5}"/>
              </a:ext>
            </a:extLst>
          </p:cNvPr>
          <p:cNvSpPr/>
          <p:nvPr/>
        </p:nvSpPr>
        <p:spPr>
          <a:xfrm>
            <a:off x="4417640" y="4964860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3143218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30B88-50EF-4B26-A3F3-4933E265A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877" y="228600"/>
            <a:ext cx="8286750" cy="928977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MISSION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8BFF1-0C93-44F6-A511-E5F7119F9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4748" y="1371600"/>
            <a:ext cx="9144000" cy="3600818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This school is designed to recruit and train prospective high school football officials; as well as to provide training material for existing football officials.</a:t>
            </a:r>
          </a:p>
          <a:p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This is not a professional endeavor, as no one is being compensated for their services.</a:t>
            </a:r>
          </a:p>
          <a:p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This is not an MHSAA production, although the MHSAA totally supports recruitment and education.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7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7F4CA-1B4E-40ED-8FCD-385E3C117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491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HEAD LINESMAN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0B3F3-1693-4ACA-AE95-D828B1C0C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20647"/>
            <a:ext cx="9144000" cy="481502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Major Responsibilities: Line to Gain Equipment &amp; Forward Progress of the Ball.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Positioning: At the Line of Scrimmage opposite the press box (Off the Field).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Initial Keys: Line Play at the snap on your half of the field.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Watching for: encroachment, false starts, illegal motion, illegal formations, determining forward/backward pass, holding and cut blocks.</a:t>
            </a:r>
          </a:p>
        </p:txBody>
      </p:sp>
    </p:spTree>
    <p:extLst>
      <p:ext uri="{BB962C8B-B14F-4D97-AF65-F5344CB8AC3E}">
        <p14:creationId xmlns:p14="http://schemas.microsoft.com/office/powerpoint/2010/main" val="208286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89613-7655-4D40-BF88-958E83958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580" y="617776"/>
            <a:ext cx="7886700" cy="655511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LINE JUDGE</a:t>
            </a:r>
          </a:p>
        </p:txBody>
      </p:sp>
      <p:pic>
        <p:nvPicPr>
          <p:cNvPr id="5" name="Content Placeholder 4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A4F14AAB-10EC-4EB0-AD9B-745F95351E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43092"/>
            <a:ext cx="7502237" cy="3983814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5913F59-B4EE-43BC-80F3-7E64F5CD4559}"/>
              </a:ext>
            </a:extLst>
          </p:cNvPr>
          <p:cNvSpPr/>
          <p:nvPr/>
        </p:nvSpPr>
        <p:spPr>
          <a:xfrm>
            <a:off x="3505913" y="1786606"/>
            <a:ext cx="2076628" cy="19979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PRESS BOX</a:t>
            </a:r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14345655-C61E-428F-A5D1-E1E95FFE9BA3}"/>
              </a:ext>
            </a:extLst>
          </p:cNvPr>
          <p:cNvSpPr/>
          <p:nvPr/>
        </p:nvSpPr>
        <p:spPr>
          <a:xfrm>
            <a:off x="4572000" y="3724062"/>
            <a:ext cx="182953" cy="13258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D064AE4-7FAA-48BB-9334-953D5E0605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582317"/>
            <a:ext cx="192041" cy="14174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131AB2F-AD69-4E88-BDE5-58B971CDE4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449729"/>
            <a:ext cx="192041" cy="14174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D671441-739D-465E-8CF5-8EF2F71F90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303407"/>
            <a:ext cx="192041" cy="14174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A51318A-7CB3-4186-AF95-758A048781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865193"/>
            <a:ext cx="192041" cy="14174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AE0001D-2F46-4339-902F-5A434513C4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2912" y="4006938"/>
            <a:ext cx="192041" cy="13258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C96D3CF-8BEA-4205-ADAE-8468F0F2A6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4437724"/>
            <a:ext cx="192041" cy="14174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D4133A8-F05B-461C-9B81-BD01F68A2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0042" y="2870525"/>
            <a:ext cx="192041" cy="14174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F9A0170-8C90-4695-8D41-C7845D0F51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1550" y="3724629"/>
            <a:ext cx="192041" cy="141744"/>
          </a:xfrm>
          <a:prstGeom prst="rect">
            <a:avLst/>
          </a:prstGeom>
        </p:spPr>
      </p:pic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C28197BC-7749-40A0-A7CA-83A62FC791BA}"/>
              </a:ext>
            </a:extLst>
          </p:cNvPr>
          <p:cNvSpPr/>
          <p:nvPr/>
        </p:nvSpPr>
        <p:spPr>
          <a:xfrm>
            <a:off x="5000188" y="3729207"/>
            <a:ext cx="182953" cy="13258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D240564E-1D92-49BE-A436-1177AE98DAAE}"/>
              </a:ext>
            </a:extLst>
          </p:cNvPr>
          <p:cNvSpPr/>
          <p:nvPr/>
        </p:nvSpPr>
        <p:spPr>
          <a:xfrm>
            <a:off x="4790638" y="4236999"/>
            <a:ext cx="182953" cy="13258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Connector 27">
            <a:extLst>
              <a:ext uri="{FF2B5EF4-FFF2-40B4-BE49-F238E27FC236}">
                <a16:creationId xmlns:a16="http://schemas.microsoft.com/office/drawing/2014/main" id="{C2E7F3E1-5B57-4DA7-9A12-6733C18464FB}"/>
              </a:ext>
            </a:extLst>
          </p:cNvPr>
          <p:cNvSpPr/>
          <p:nvPr/>
        </p:nvSpPr>
        <p:spPr>
          <a:xfrm>
            <a:off x="4308535" y="3557872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Connector 28">
            <a:extLst>
              <a:ext uri="{FF2B5EF4-FFF2-40B4-BE49-F238E27FC236}">
                <a16:creationId xmlns:a16="http://schemas.microsoft.com/office/drawing/2014/main" id="{DB1B2BE3-4F06-4F35-826D-4D8A63371A68}"/>
              </a:ext>
            </a:extLst>
          </p:cNvPr>
          <p:cNvSpPr/>
          <p:nvPr/>
        </p:nvSpPr>
        <p:spPr>
          <a:xfrm>
            <a:off x="4326164" y="3750816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Connector 29">
            <a:extLst>
              <a:ext uri="{FF2B5EF4-FFF2-40B4-BE49-F238E27FC236}">
                <a16:creationId xmlns:a16="http://schemas.microsoft.com/office/drawing/2014/main" id="{AFA612DA-E16E-4A72-9669-45EB8D5CEFF2}"/>
              </a:ext>
            </a:extLst>
          </p:cNvPr>
          <p:cNvSpPr/>
          <p:nvPr/>
        </p:nvSpPr>
        <p:spPr>
          <a:xfrm>
            <a:off x="4305610" y="3334896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Connector 30">
            <a:extLst>
              <a:ext uri="{FF2B5EF4-FFF2-40B4-BE49-F238E27FC236}">
                <a16:creationId xmlns:a16="http://schemas.microsoft.com/office/drawing/2014/main" id="{B0D603C4-9F6F-425D-8719-F931E01FB2A1}"/>
              </a:ext>
            </a:extLst>
          </p:cNvPr>
          <p:cNvSpPr/>
          <p:nvPr/>
        </p:nvSpPr>
        <p:spPr>
          <a:xfrm>
            <a:off x="4078991" y="3467485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owchart: Connector 31">
            <a:extLst>
              <a:ext uri="{FF2B5EF4-FFF2-40B4-BE49-F238E27FC236}">
                <a16:creationId xmlns:a16="http://schemas.microsoft.com/office/drawing/2014/main" id="{41E0DA35-64D0-4D3B-BB79-1E98993DFBD8}"/>
              </a:ext>
            </a:extLst>
          </p:cNvPr>
          <p:cNvSpPr/>
          <p:nvPr/>
        </p:nvSpPr>
        <p:spPr>
          <a:xfrm>
            <a:off x="4305610" y="2859244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C993314A-81FF-485F-9499-52322E4183A8}"/>
              </a:ext>
            </a:extLst>
          </p:cNvPr>
          <p:cNvSpPr/>
          <p:nvPr/>
        </p:nvSpPr>
        <p:spPr>
          <a:xfrm>
            <a:off x="3505649" y="3596618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Connector 33">
            <a:extLst>
              <a:ext uri="{FF2B5EF4-FFF2-40B4-BE49-F238E27FC236}">
                <a16:creationId xmlns:a16="http://schemas.microsoft.com/office/drawing/2014/main" id="{5F749188-0BB5-47DE-8FF2-0201004CBA82}"/>
              </a:ext>
            </a:extLst>
          </p:cNvPr>
          <p:cNvSpPr/>
          <p:nvPr/>
        </p:nvSpPr>
        <p:spPr>
          <a:xfrm>
            <a:off x="4326637" y="3943761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id="{C7BE1DB8-FD00-462E-A28C-B10295176147}"/>
              </a:ext>
            </a:extLst>
          </p:cNvPr>
          <p:cNvSpPr/>
          <p:nvPr/>
        </p:nvSpPr>
        <p:spPr>
          <a:xfrm>
            <a:off x="4284273" y="4464606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Connector 35">
            <a:extLst>
              <a:ext uri="{FF2B5EF4-FFF2-40B4-BE49-F238E27FC236}">
                <a16:creationId xmlns:a16="http://schemas.microsoft.com/office/drawing/2014/main" id="{F64D79E4-348E-48F0-8CE4-103141FF235D}"/>
              </a:ext>
            </a:extLst>
          </p:cNvPr>
          <p:cNvSpPr/>
          <p:nvPr/>
        </p:nvSpPr>
        <p:spPr>
          <a:xfrm>
            <a:off x="4053730" y="3884173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Connector 36">
            <a:extLst>
              <a:ext uri="{FF2B5EF4-FFF2-40B4-BE49-F238E27FC236}">
                <a16:creationId xmlns:a16="http://schemas.microsoft.com/office/drawing/2014/main" id="{25C187CF-E562-4351-A6C7-2D6A4EB86FC1}"/>
              </a:ext>
            </a:extLst>
          </p:cNvPr>
          <p:cNvSpPr/>
          <p:nvPr/>
        </p:nvSpPr>
        <p:spPr>
          <a:xfrm>
            <a:off x="4059773" y="4247134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Connector 37">
            <a:extLst>
              <a:ext uri="{FF2B5EF4-FFF2-40B4-BE49-F238E27FC236}">
                <a16:creationId xmlns:a16="http://schemas.microsoft.com/office/drawing/2014/main" id="{E57A09E0-74D1-4A4E-B082-CFA5B7227752}"/>
              </a:ext>
            </a:extLst>
          </p:cNvPr>
          <p:cNvSpPr/>
          <p:nvPr/>
        </p:nvSpPr>
        <p:spPr>
          <a:xfrm>
            <a:off x="4078991" y="3237113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Connector 38">
            <a:extLst>
              <a:ext uri="{FF2B5EF4-FFF2-40B4-BE49-F238E27FC236}">
                <a16:creationId xmlns:a16="http://schemas.microsoft.com/office/drawing/2014/main" id="{FE9E302D-3636-4C17-8C86-A05CEF632B03}"/>
              </a:ext>
            </a:extLst>
          </p:cNvPr>
          <p:cNvSpPr/>
          <p:nvPr/>
        </p:nvSpPr>
        <p:spPr>
          <a:xfrm>
            <a:off x="5277667" y="3237113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40" name="Flowchart: Connector 39">
            <a:extLst>
              <a:ext uri="{FF2B5EF4-FFF2-40B4-BE49-F238E27FC236}">
                <a16:creationId xmlns:a16="http://schemas.microsoft.com/office/drawing/2014/main" id="{7D3253DA-5EE4-459B-9BAB-54D4E2A8C2EA}"/>
              </a:ext>
            </a:extLst>
          </p:cNvPr>
          <p:cNvSpPr/>
          <p:nvPr/>
        </p:nvSpPr>
        <p:spPr>
          <a:xfrm>
            <a:off x="3898152" y="3608743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U</a:t>
            </a:r>
          </a:p>
        </p:txBody>
      </p:sp>
      <p:sp>
        <p:nvSpPr>
          <p:cNvPr id="41" name="Flowchart: Connector 40">
            <a:extLst>
              <a:ext uri="{FF2B5EF4-FFF2-40B4-BE49-F238E27FC236}">
                <a16:creationId xmlns:a16="http://schemas.microsoft.com/office/drawing/2014/main" id="{F25851CB-D28D-45CF-BFD8-CF7F41450DA5}"/>
              </a:ext>
            </a:extLst>
          </p:cNvPr>
          <p:cNvSpPr/>
          <p:nvPr/>
        </p:nvSpPr>
        <p:spPr>
          <a:xfrm>
            <a:off x="4417640" y="4964860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42" name="Flowchart: Connector 41">
            <a:extLst>
              <a:ext uri="{FF2B5EF4-FFF2-40B4-BE49-F238E27FC236}">
                <a16:creationId xmlns:a16="http://schemas.microsoft.com/office/drawing/2014/main" id="{1F8C51CB-A2B2-4681-9BA3-5B33615BE7EF}"/>
              </a:ext>
            </a:extLst>
          </p:cNvPr>
          <p:cNvSpPr/>
          <p:nvPr/>
        </p:nvSpPr>
        <p:spPr>
          <a:xfrm>
            <a:off x="4417640" y="2315084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20146057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DFE98-BF8A-4B39-B95B-274F8C69C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57200"/>
            <a:ext cx="7886700" cy="568129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LINE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3FAA4-E4E0-4DAC-9FEB-3769106BA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71" y="1295400"/>
            <a:ext cx="9144000" cy="571500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Major Responsibilities: Forward Progress of the Ball &amp; knowing where the line to gain is at.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Positioning: At the Line of Scrimmage on the press box (Off the Field).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Initial Keys: Line Play at the snap on your half of the field.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Watching for: encroachment, false starts, illegal motion, illegal formations, determining forward/backward pass, holding and cut blocks.</a:t>
            </a:r>
          </a:p>
        </p:txBody>
      </p:sp>
    </p:spTree>
    <p:extLst>
      <p:ext uri="{BB962C8B-B14F-4D97-AF65-F5344CB8AC3E}">
        <p14:creationId xmlns:p14="http://schemas.microsoft.com/office/powerpoint/2010/main" val="19385479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89613-7655-4D40-BF88-958E83958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580" y="656895"/>
            <a:ext cx="7886700" cy="655511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BACK JUDGE</a:t>
            </a:r>
          </a:p>
        </p:txBody>
      </p:sp>
      <p:pic>
        <p:nvPicPr>
          <p:cNvPr id="5" name="Content Placeholder 4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A4F14AAB-10EC-4EB0-AD9B-745F95351E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43092"/>
            <a:ext cx="7502237" cy="3983814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5913F59-B4EE-43BC-80F3-7E64F5CD4559}"/>
              </a:ext>
            </a:extLst>
          </p:cNvPr>
          <p:cNvSpPr/>
          <p:nvPr/>
        </p:nvSpPr>
        <p:spPr>
          <a:xfrm>
            <a:off x="3505913" y="1786606"/>
            <a:ext cx="2076628" cy="19979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PRESS BOX</a:t>
            </a:r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14345655-C61E-428F-A5D1-E1E95FFE9BA3}"/>
              </a:ext>
            </a:extLst>
          </p:cNvPr>
          <p:cNvSpPr/>
          <p:nvPr/>
        </p:nvSpPr>
        <p:spPr>
          <a:xfrm>
            <a:off x="4572000" y="3724062"/>
            <a:ext cx="182953" cy="13258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D064AE4-7FAA-48BB-9334-953D5E0605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582317"/>
            <a:ext cx="192041" cy="14174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131AB2F-AD69-4E88-BDE5-58B971CDE4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449729"/>
            <a:ext cx="192041" cy="14174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D671441-739D-465E-8CF5-8EF2F71F90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303407"/>
            <a:ext cx="192041" cy="14174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A51318A-7CB3-4186-AF95-758A048781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865193"/>
            <a:ext cx="192041" cy="14174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AE0001D-2F46-4339-902F-5A434513C4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2912" y="4006938"/>
            <a:ext cx="192041" cy="13258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C96D3CF-8BEA-4205-ADAE-8468F0F2A6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4437724"/>
            <a:ext cx="192041" cy="14174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D4133A8-F05B-461C-9B81-BD01F68A2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0042" y="2870525"/>
            <a:ext cx="192041" cy="14174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F9A0170-8C90-4695-8D41-C7845D0F51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1550" y="3724629"/>
            <a:ext cx="192041" cy="141744"/>
          </a:xfrm>
          <a:prstGeom prst="rect">
            <a:avLst/>
          </a:prstGeom>
        </p:spPr>
      </p:pic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C28197BC-7749-40A0-A7CA-83A62FC791BA}"/>
              </a:ext>
            </a:extLst>
          </p:cNvPr>
          <p:cNvSpPr/>
          <p:nvPr/>
        </p:nvSpPr>
        <p:spPr>
          <a:xfrm>
            <a:off x="5000188" y="3729207"/>
            <a:ext cx="182953" cy="13258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D240564E-1D92-49BE-A436-1177AE98DAAE}"/>
              </a:ext>
            </a:extLst>
          </p:cNvPr>
          <p:cNvSpPr/>
          <p:nvPr/>
        </p:nvSpPr>
        <p:spPr>
          <a:xfrm>
            <a:off x="4790638" y="4236999"/>
            <a:ext cx="182953" cy="13258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Connector 27">
            <a:extLst>
              <a:ext uri="{FF2B5EF4-FFF2-40B4-BE49-F238E27FC236}">
                <a16:creationId xmlns:a16="http://schemas.microsoft.com/office/drawing/2014/main" id="{C2E7F3E1-5B57-4DA7-9A12-6733C18464FB}"/>
              </a:ext>
            </a:extLst>
          </p:cNvPr>
          <p:cNvSpPr/>
          <p:nvPr/>
        </p:nvSpPr>
        <p:spPr>
          <a:xfrm>
            <a:off x="4308535" y="3557872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Connector 28">
            <a:extLst>
              <a:ext uri="{FF2B5EF4-FFF2-40B4-BE49-F238E27FC236}">
                <a16:creationId xmlns:a16="http://schemas.microsoft.com/office/drawing/2014/main" id="{DB1B2BE3-4F06-4F35-826D-4D8A63371A68}"/>
              </a:ext>
            </a:extLst>
          </p:cNvPr>
          <p:cNvSpPr/>
          <p:nvPr/>
        </p:nvSpPr>
        <p:spPr>
          <a:xfrm>
            <a:off x="4326164" y="3750816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Connector 29">
            <a:extLst>
              <a:ext uri="{FF2B5EF4-FFF2-40B4-BE49-F238E27FC236}">
                <a16:creationId xmlns:a16="http://schemas.microsoft.com/office/drawing/2014/main" id="{AFA612DA-E16E-4A72-9669-45EB8D5CEFF2}"/>
              </a:ext>
            </a:extLst>
          </p:cNvPr>
          <p:cNvSpPr/>
          <p:nvPr/>
        </p:nvSpPr>
        <p:spPr>
          <a:xfrm>
            <a:off x="4305610" y="3334896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Connector 30">
            <a:extLst>
              <a:ext uri="{FF2B5EF4-FFF2-40B4-BE49-F238E27FC236}">
                <a16:creationId xmlns:a16="http://schemas.microsoft.com/office/drawing/2014/main" id="{B0D603C4-9F6F-425D-8719-F931E01FB2A1}"/>
              </a:ext>
            </a:extLst>
          </p:cNvPr>
          <p:cNvSpPr/>
          <p:nvPr/>
        </p:nvSpPr>
        <p:spPr>
          <a:xfrm>
            <a:off x="4078991" y="3467485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owchart: Connector 31">
            <a:extLst>
              <a:ext uri="{FF2B5EF4-FFF2-40B4-BE49-F238E27FC236}">
                <a16:creationId xmlns:a16="http://schemas.microsoft.com/office/drawing/2014/main" id="{41E0DA35-64D0-4D3B-BB79-1E98993DFBD8}"/>
              </a:ext>
            </a:extLst>
          </p:cNvPr>
          <p:cNvSpPr/>
          <p:nvPr/>
        </p:nvSpPr>
        <p:spPr>
          <a:xfrm>
            <a:off x="4305610" y="2859244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C993314A-81FF-485F-9499-52322E4183A8}"/>
              </a:ext>
            </a:extLst>
          </p:cNvPr>
          <p:cNvSpPr/>
          <p:nvPr/>
        </p:nvSpPr>
        <p:spPr>
          <a:xfrm>
            <a:off x="3505649" y="3596618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Connector 33">
            <a:extLst>
              <a:ext uri="{FF2B5EF4-FFF2-40B4-BE49-F238E27FC236}">
                <a16:creationId xmlns:a16="http://schemas.microsoft.com/office/drawing/2014/main" id="{5F749188-0BB5-47DE-8FF2-0201004CBA82}"/>
              </a:ext>
            </a:extLst>
          </p:cNvPr>
          <p:cNvSpPr/>
          <p:nvPr/>
        </p:nvSpPr>
        <p:spPr>
          <a:xfrm>
            <a:off x="4326637" y="3943761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id="{C7BE1DB8-FD00-462E-A28C-B10295176147}"/>
              </a:ext>
            </a:extLst>
          </p:cNvPr>
          <p:cNvSpPr/>
          <p:nvPr/>
        </p:nvSpPr>
        <p:spPr>
          <a:xfrm>
            <a:off x="4284273" y="4464606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Connector 35">
            <a:extLst>
              <a:ext uri="{FF2B5EF4-FFF2-40B4-BE49-F238E27FC236}">
                <a16:creationId xmlns:a16="http://schemas.microsoft.com/office/drawing/2014/main" id="{F64D79E4-348E-48F0-8CE4-103141FF235D}"/>
              </a:ext>
            </a:extLst>
          </p:cNvPr>
          <p:cNvSpPr/>
          <p:nvPr/>
        </p:nvSpPr>
        <p:spPr>
          <a:xfrm>
            <a:off x="4053730" y="3884173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Connector 36">
            <a:extLst>
              <a:ext uri="{FF2B5EF4-FFF2-40B4-BE49-F238E27FC236}">
                <a16:creationId xmlns:a16="http://schemas.microsoft.com/office/drawing/2014/main" id="{25C187CF-E562-4351-A6C7-2D6A4EB86FC1}"/>
              </a:ext>
            </a:extLst>
          </p:cNvPr>
          <p:cNvSpPr/>
          <p:nvPr/>
        </p:nvSpPr>
        <p:spPr>
          <a:xfrm>
            <a:off x="4059773" y="4247134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Connector 37">
            <a:extLst>
              <a:ext uri="{FF2B5EF4-FFF2-40B4-BE49-F238E27FC236}">
                <a16:creationId xmlns:a16="http://schemas.microsoft.com/office/drawing/2014/main" id="{E57A09E0-74D1-4A4E-B082-CFA5B7227752}"/>
              </a:ext>
            </a:extLst>
          </p:cNvPr>
          <p:cNvSpPr/>
          <p:nvPr/>
        </p:nvSpPr>
        <p:spPr>
          <a:xfrm>
            <a:off x="4078991" y="3237113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Connector 38">
            <a:extLst>
              <a:ext uri="{FF2B5EF4-FFF2-40B4-BE49-F238E27FC236}">
                <a16:creationId xmlns:a16="http://schemas.microsoft.com/office/drawing/2014/main" id="{FE9E302D-3636-4C17-8C86-A05CEF632B03}"/>
              </a:ext>
            </a:extLst>
          </p:cNvPr>
          <p:cNvSpPr/>
          <p:nvPr/>
        </p:nvSpPr>
        <p:spPr>
          <a:xfrm>
            <a:off x="5277667" y="3237113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40" name="Flowchart: Connector 39">
            <a:extLst>
              <a:ext uri="{FF2B5EF4-FFF2-40B4-BE49-F238E27FC236}">
                <a16:creationId xmlns:a16="http://schemas.microsoft.com/office/drawing/2014/main" id="{7D3253DA-5EE4-459B-9BAB-54D4E2A8C2EA}"/>
              </a:ext>
            </a:extLst>
          </p:cNvPr>
          <p:cNvSpPr/>
          <p:nvPr/>
        </p:nvSpPr>
        <p:spPr>
          <a:xfrm>
            <a:off x="3898152" y="3608743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U</a:t>
            </a:r>
          </a:p>
        </p:txBody>
      </p:sp>
      <p:sp>
        <p:nvSpPr>
          <p:cNvPr id="41" name="Flowchart: Connector 40">
            <a:extLst>
              <a:ext uri="{FF2B5EF4-FFF2-40B4-BE49-F238E27FC236}">
                <a16:creationId xmlns:a16="http://schemas.microsoft.com/office/drawing/2014/main" id="{F25851CB-D28D-45CF-BFD8-CF7F41450DA5}"/>
              </a:ext>
            </a:extLst>
          </p:cNvPr>
          <p:cNvSpPr/>
          <p:nvPr/>
        </p:nvSpPr>
        <p:spPr>
          <a:xfrm>
            <a:off x="4417640" y="4964860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42" name="Flowchart: Connector 41">
            <a:extLst>
              <a:ext uri="{FF2B5EF4-FFF2-40B4-BE49-F238E27FC236}">
                <a16:creationId xmlns:a16="http://schemas.microsoft.com/office/drawing/2014/main" id="{1F8C51CB-A2B2-4681-9BA3-5B33615BE7EF}"/>
              </a:ext>
            </a:extLst>
          </p:cNvPr>
          <p:cNvSpPr/>
          <p:nvPr/>
        </p:nvSpPr>
        <p:spPr>
          <a:xfrm>
            <a:off x="4411157" y="2315084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43" name="Flowchart: Connector 42">
            <a:extLst>
              <a:ext uri="{FF2B5EF4-FFF2-40B4-BE49-F238E27FC236}">
                <a16:creationId xmlns:a16="http://schemas.microsoft.com/office/drawing/2014/main" id="{3E9A1885-C06D-4194-8838-690107216EBF}"/>
              </a:ext>
            </a:extLst>
          </p:cNvPr>
          <p:cNvSpPr/>
          <p:nvPr/>
        </p:nvSpPr>
        <p:spPr>
          <a:xfrm>
            <a:off x="3048447" y="3431615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0903409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97464-F0EB-47D3-B5EB-04A4186B2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4800"/>
            <a:ext cx="7886700" cy="568129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BACK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B5414-67BB-4AF3-8DD1-8C451C75C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Major Responsibilities: The Play Clock and the Goal Line,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Positioning: 20 to 25 yards beyond the line in center of the field.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Initial Keys: eligible receivers on the strong side.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Watching for: delay of game, pass interference, holding, illegal blocks.</a:t>
            </a:r>
          </a:p>
        </p:txBody>
      </p:sp>
    </p:spTree>
    <p:extLst>
      <p:ext uri="{BB962C8B-B14F-4D97-AF65-F5344CB8AC3E}">
        <p14:creationId xmlns:p14="http://schemas.microsoft.com/office/powerpoint/2010/main" val="42586958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89613-7655-4D40-BF88-958E83958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088" y="510694"/>
            <a:ext cx="9144000" cy="655511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FIELD JUDGE &amp; SIDE JUDGE</a:t>
            </a:r>
          </a:p>
        </p:txBody>
      </p:sp>
      <p:pic>
        <p:nvPicPr>
          <p:cNvPr id="5" name="Content Placeholder 4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A4F14AAB-10EC-4EB0-AD9B-745F95351E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82" y="1698554"/>
            <a:ext cx="7502237" cy="3983814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5913F59-B4EE-43BC-80F3-7E64F5CD4559}"/>
              </a:ext>
            </a:extLst>
          </p:cNvPr>
          <p:cNvSpPr/>
          <p:nvPr/>
        </p:nvSpPr>
        <p:spPr>
          <a:xfrm>
            <a:off x="3505913" y="1786606"/>
            <a:ext cx="2076628" cy="19979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PRESS BOX</a:t>
            </a:r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14345655-C61E-428F-A5D1-E1E95FFE9BA3}"/>
              </a:ext>
            </a:extLst>
          </p:cNvPr>
          <p:cNvSpPr/>
          <p:nvPr/>
        </p:nvSpPr>
        <p:spPr>
          <a:xfrm>
            <a:off x="4572000" y="3724062"/>
            <a:ext cx="182953" cy="13258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D064AE4-7FAA-48BB-9334-953D5E0605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582317"/>
            <a:ext cx="192041" cy="14174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131AB2F-AD69-4E88-BDE5-58B971CDE4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449729"/>
            <a:ext cx="192041" cy="14174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D671441-739D-465E-8CF5-8EF2F71F90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303407"/>
            <a:ext cx="192041" cy="14174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A51318A-7CB3-4186-AF95-758A048781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865193"/>
            <a:ext cx="192041" cy="14174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AE0001D-2F46-4339-902F-5A434513C4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2912" y="4006938"/>
            <a:ext cx="192041" cy="13258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C96D3CF-8BEA-4205-ADAE-8468F0F2A6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4437724"/>
            <a:ext cx="192041" cy="14174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D4133A8-F05B-461C-9B81-BD01F68A2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0042" y="2870525"/>
            <a:ext cx="192041" cy="14174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F9A0170-8C90-4695-8D41-C7845D0F51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1550" y="3724629"/>
            <a:ext cx="192041" cy="141744"/>
          </a:xfrm>
          <a:prstGeom prst="rect">
            <a:avLst/>
          </a:prstGeom>
        </p:spPr>
      </p:pic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C28197BC-7749-40A0-A7CA-83A62FC791BA}"/>
              </a:ext>
            </a:extLst>
          </p:cNvPr>
          <p:cNvSpPr/>
          <p:nvPr/>
        </p:nvSpPr>
        <p:spPr>
          <a:xfrm>
            <a:off x="5000188" y="3729207"/>
            <a:ext cx="182953" cy="13258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D240564E-1D92-49BE-A436-1177AE98DAAE}"/>
              </a:ext>
            </a:extLst>
          </p:cNvPr>
          <p:cNvSpPr/>
          <p:nvPr/>
        </p:nvSpPr>
        <p:spPr>
          <a:xfrm>
            <a:off x="4790638" y="4236999"/>
            <a:ext cx="182953" cy="13258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Connector 27">
            <a:extLst>
              <a:ext uri="{FF2B5EF4-FFF2-40B4-BE49-F238E27FC236}">
                <a16:creationId xmlns:a16="http://schemas.microsoft.com/office/drawing/2014/main" id="{C2E7F3E1-5B57-4DA7-9A12-6733C18464FB}"/>
              </a:ext>
            </a:extLst>
          </p:cNvPr>
          <p:cNvSpPr/>
          <p:nvPr/>
        </p:nvSpPr>
        <p:spPr>
          <a:xfrm>
            <a:off x="4308535" y="3557872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Connector 28">
            <a:extLst>
              <a:ext uri="{FF2B5EF4-FFF2-40B4-BE49-F238E27FC236}">
                <a16:creationId xmlns:a16="http://schemas.microsoft.com/office/drawing/2014/main" id="{DB1B2BE3-4F06-4F35-826D-4D8A63371A68}"/>
              </a:ext>
            </a:extLst>
          </p:cNvPr>
          <p:cNvSpPr/>
          <p:nvPr/>
        </p:nvSpPr>
        <p:spPr>
          <a:xfrm>
            <a:off x="4326164" y="3750816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Connector 29">
            <a:extLst>
              <a:ext uri="{FF2B5EF4-FFF2-40B4-BE49-F238E27FC236}">
                <a16:creationId xmlns:a16="http://schemas.microsoft.com/office/drawing/2014/main" id="{AFA612DA-E16E-4A72-9669-45EB8D5CEFF2}"/>
              </a:ext>
            </a:extLst>
          </p:cNvPr>
          <p:cNvSpPr/>
          <p:nvPr/>
        </p:nvSpPr>
        <p:spPr>
          <a:xfrm>
            <a:off x="4305610" y="3334896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Connector 30">
            <a:extLst>
              <a:ext uri="{FF2B5EF4-FFF2-40B4-BE49-F238E27FC236}">
                <a16:creationId xmlns:a16="http://schemas.microsoft.com/office/drawing/2014/main" id="{B0D603C4-9F6F-425D-8719-F931E01FB2A1}"/>
              </a:ext>
            </a:extLst>
          </p:cNvPr>
          <p:cNvSpPr/>
          <p:nvPr/>
        </p:nvSpPr>
        <p:spPr>
          <a:xfrm>
            <a:off x="4078991" y="3467485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owchart: Connector 31">
            <a:extLst>
              <a:ext uri="{FF2B5EF4-FFF2-40B4-BE49-F238E27FC236}">
                <a16:creationId xmlns:a16="http://schemas.microsoft.com/office/drawing/2014/main" id="{41E0DA35-64D0-4D3B-BB79-1E98993DFBD8}"/>
              </a:ext>
            </a:extLst>
          </p:cNvPr>
          <p:cNvSpPr/>
          <p:nvPr/>
        </p:nvSpPr>
        <p:spPr>
          <a:xfrm>
            <a:off x="4305610" y="2859244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C993314A-81FF-485F-9499-52322E4183A8}"/>
              </a:ext>
            </a:extLst>
          </p:cNvPr>
          <p:cNvSpPr/>
          <p:nvPr/>
        </p:nvSpPr>
        <p:spPr>
          <a:xfrm>
            <a:off x="3505649" y="3596618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Connector 33">
            <a:extLst>
              <a:ext uri="{FF2B5EF4-FFF2-40B4-BE49-F238E27FC236}">
                <a16:creationId xmlns:a16="http://schemas.microsoft.com/office/drawing/2014/main" id="{5F749188-0BB5-47DE-8FF2-0201004CBA82}"/>
              </a:ext>
            </a:extLst>
          </p:cNvPr>
          <p:cNvSpPr/>
          <p:nvPr/>
        </p:nvSpPr>
        <p:spPr>
          <a:xfrm>
            <a:off x="4326637" y="3943761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id="{C7BE1DB8-FD00-462E-A28C-B10295176147}"/>
              </a:ext>
            </a:extLst>
          </p:cNvPr>
          <p:cNvSpPr/>
          <p:nvPr/>
        </p:nvSpPr>
        <p:spPr>
          <a:xfrm>
            <a:off x="4284273" y="4464606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Connector 35">
            <a:extLst>
              <a:ext uri="{FF2B5EF4-FFF2-40B4-BE49-F238E27FC236}">
                <a16:creationId xmlns:a16="http://schemas.microsoft.com/office/drawing/2014/main" id="{F64D79E4-348E-48F0-8CE4-103141FF235D}"/>
              </a:ext>
            </a:extLst>
          </p:cNvPr>
          <p:cNvSpPr/>
          <p:nvPr/>
        </p:nvSpPr>
        <p:spPr>
          <a:xfrm>
            <a:off x="4053730" y="3884173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Connector 36">
            <a:extLst>
              <a:ext uri="{FF2B5EF4-FFF2-40B4-BE49-F238E27FC236}">
                <a16:creationId xmlns:a16="http://schemas.microsoft.com/office/drawing/2014/main" id="{25C187CF-E562-4351-A6C7-2D6A4EB86FC1}"/>
              </a:ext>
            </a:extLst>
          </p:cNvPr>
          <p:cNvSpPr/>
          <p:nvPr/>
        </p:nvSpPr>
        <p:spPr>
          <a:xfrm>
            <a:off x="4059773" y="4247134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Connector 37">
            <a:extLst>
              <a:ext uri="{FF2B5EF4-FFF2-40B4-BE49-F238E27FC236}">
                <a16:creationId xmlns:a16="http://schemas.microsoft.com/office/drawing/2014/main" id="{E57A09E0-74D1-4A4E-B082-CFA5B7227752}"/>
              </a:ext>
            </a:extLst>
          </p:cNvPr>
          <p:cNvSpPr/>
          <p:nvPr/>
        </p:nvSpPr>
        <p:spPr>
          <a:xfrm>
            <a:off x="4078991" y="3237113"/>
            <a:ext cx="182953" cy="132589"/>
          </a:xfrm>
          <a:prstGeom prst="flowChartConnecto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Connector 38">
            <a:extLst>
              <a:ext uri="{FF2B5EF4-FFF2-40B4-BE49-F238E27FC236}">
                <a16:creationId xmlns:a16="http://schemas.microsoft.com/office/drawing/2014/main" id="{FE9E302D-3636-4C17-8C86-A05CEF632B03}"/>
              </a:ext>
            </a:extLst>
          </p:cNvPr>
          <p:cNvSpPr/>
          <p:nvPr/>
        </p:nvSpPr>
        <p:spPr>
          <a:xfrm>
            <a:off x="5277667" y="3237113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40" name="Flowchart: Connector 39">
            <a:extLst>
              <a:ext uri="{FF2B5EF4-FFF2-40B4-BE49-F238E27FC236}">
                <a16:creationId xmlns:a16="http://schemas.microsoft.com/office/drawing/2014/main" id="{7D3253DA-5EE4-459B-9BAB-54D4E2A8C2EA}"/>
              </a:ext>
            </a:extLst>
          </p:cNvPr>
          <p:cNvSpPr/>
          <p:nvPr/>
        </p:nvSpPr>
        <p:spPr>
          <a:xfrm>
            <a:off x="3898152" y="3608743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U</a:t>
            </a:r>
          </a:p>
        </p:txBody>
      </p:sp>
      <p:sp>
        <p:nvSpPr>
          <p:cNvPr id="41" name="Flowchart: Connector 40">
            <a:extLst>
              <a:ext uri="{FF2B5EF4-FFF2-40B4-BE49-F238E27FC236}">
                <a16:creationId xmlns:a16="http://schemas.microsoft.com/office/drawing/2014/main" id="{F25851CB-D28D-45CF-BFD8-CF7F41450DA5}"/>
              </a:ext>
            </a:extLst>
          </p:cNvPr>
          <p:cNvSpPr/>
          <p:nvPr/>
        </p:nvSpPr>
        <p:spPr>
          <a:xfrm>
            <a:off x="4417640" y="4964860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42" name="Flowchart: Connector 41">
            <a:extLst>
              <a:ext uri="{FF2B5EF4-FFF2-40B4-BE49-F238E27FC236}">
                <a16:creationId xmlns:a16="http://schemas.microsoft.com/office/drawing/2014/main" id="{1F8C51CB-A2B2-4681-9BA3-5B33615BE7EF}"/>
              </a:ext>
            </a:extLst>
          </p:cNvPr>
          <p:cNvSpPr/>
          <p:nvPr/>
        </p:nvSpPr>
        <p:spPr>
          <a:xfrm>
            <a:off x="4397086" y="2205797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43" name="Flowchart: Connector 42">
            <a:extLst>
              <a:ext uri="{FF2B5EF4-FFF2-40B4-BE49-F238E27FC236}">
                <a16:creationId xmlns:a16="http://schemas.microsoft.com/office/drawing/2014/main" id="{3E9A1885-C06D-4194-8838-690107216EBF}"/>
              </a:ext>
            </a:extLst>
          </p:cNvPr>
          <p:cNvSpPr/>
          <p:nvPr/>
        </p:nvSpPr>
        <p:spPr>
          <a:xfrm>
            <a:off x="3048447" y="3431615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44" name="Flowchart: Connector 43">
            <a:extLst>
              <a:ext uri="{FF2B5EF4-FFF2-40B4-BE49-F238E27FC236}">
                <a16:creationId xmlns:a16="http://schemas.microsoft.com/office/drawing/2014/main" id="{00EE5C27-A1F4-40FB-B56A-0CD8DE75BBA9}"/>
              </a:ext>
            </a:extLst>
          </p:cNvPr>
          <p:cNvSpPr/>
          <p:nvPr/>
        </p:nvSpPr>
        <p:spPr>
          <a:xfrm>
            <a:off x="3335158" y="2197412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45" name="Flowchart: Connector 44">
            <a:extLst>
              <a:ext uri="{FF2B5EF4-FFF2-40B4-BE49-F238E27FC236}">
                <a16:creationId xmlns:a16="http://schemas.microsoft.com/office/drawing/2014/main" id="{9CE86523-1871-470D-BA15-B116C2685853}"/>
              </a:ext>
            </a:extLst>
          </p:cNvPr>
          <p:cNvSpPr/>
          <p:nvPr/>
        </p:nvSpPr>
        <p:spPr>
          <a:xfrm>
            <a:off x="3341884" y="4964860"/>
            <a:ext cx="294290" cy="25251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32270770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40930-80B0-4BEA-A0A4-1004F5925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28600"/>
            <a:ext cx="7886700" cy="581709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FIELD JUDGE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5F59F-6D26-4078-9976-F415F656E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779" y="1219201"/>
            <a:ext cx="7886700" cy="5638799"/>
          </a:xfrm>
        </p:spPr>
        <p:txBody>
          <a:bodyPr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Major Responsibilities: The Goal Line and action in front of the runner.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Positioning:  20 yards beyond the line on the press box sideline (Off the Field).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Initial Keys: eligible on your side – switch to zone quickly.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Watching for: pass interference, holding, illegal blocks.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4097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40930-80B0-4BEA-A0A4-1004F5925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063" y="228600"/>
            <a:ext cx="7886700" cy="581709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SIDE JUDGE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5F59F-6D26-4078-9976-F415F656E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13" y="1143000"/>
            <a:ext cx="9144000" cy="5562600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Major Responsibilities: The Goal Line and action in front of the runner.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Positioning:  20 yards beyond the line opposite the press box sideline (Off the Field).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Initial Keys: eligible on your side – switch to zone quickly.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Watching for: pass interference, holding, illegal blocks.</a:t>
            </a:r>
          </a:p>
        </p:txBody>
      </p:sp>
    </p:spTree>
    <p:extLst>
      <p:ext uri="{BB962C8B-B14F-4D97-AF65-F5344CB8AC3E}">
        <p14:creationId xmlns:p14="http://schemas.microsoft.com/office/powerpoint/2010/main" val="21943074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E621E-275B-48C0-BCAB-D5DA6AEB2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806" y="533400"/>
            <a:ext cx="7886700" cy="574919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ALL OFFICIALS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36D7B-3E0C-4829-B421-15BD51C9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47800"/>
            <a:ext cx="7886700" cy="5867400"/>
          </a:xfrm>
        </p:spPr>
        <p:txBody>
          <a:bodyPr>
            <a:noAutofit/>
          </a:bodyPr>
          <a:lstStyle/>
          <a:p>
            <a:r>
              <a:rPr lang="en-US" sz="3200" dirty="0"/>
              <a:t>Some things fall under the responsibility of all the officials.</a:t>
            </a:r>
          </a:p>
          <a:p>
            <a:pPr lvl="1"/>
            <a:r>
              <a:rPr lang="en-US" sz="3200" dirty="0"/>
              <a:t>1. Counting Players (A or B, K or R).</a:t>
            </a:r>
          </a:p>
          <a:p>
            <a:pPr lvl="1"/>
            <a:r>
              <a:rPr lang="en-US" sz="3200" dirty="0"/>
              <a:t>2. Knowing the number of the down (1, 2, 3 or 4).</a:t>
            </a:r>
          </a:p>
          <a:p>
            <a:pPr lvl="1"/>
            <a:r>
              <a:rPr lang="en-US" sz="3200" dirty="0"/>
              <a:t>3. Knowing the status of the clock (live or dead).</a:t>
            </a:r>
          </a:p>
          <a:p>
            <a:pPr lvl="1"/>
            <a:r>
              <a:rPr lang="en-US" sz="3200" dirty="0"/>
              <a:t>4. Knowing the number of team timeouts remaining (each team).</a:t>
            </a:r>
          </a:p>
          <a:p>
            <a:pPr lvl="1"/>
            <a:r>
              <a:rPr lang="en-US" sz="3200" dirty="0"/>
              <a:t>5. Penalty Enforcement.</a:t>
            </a:r>
          </a:p>
          <a:p>
            <a:pPr lvl="1"/>
            <a:r>
              <a:rPr lang="en-US" sz="3200" dirty="0"/>
              <a:t>6. Player Safety.</a:t>
            </a:r>
          </a:p>
        </p:txBody>
      </p:sp>
    </p:spTree>
    <p:extLst>
      <p:ext uri="{BB962C8B-B14F-4D97-AF65-F5344CB8AC3E}">
        <p14:creationId xmlns:p14="http://schemas.microsoft.com/office/powerpoint/2010/main" val="3982200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7F809-DF50-42F8-82A5-2FDBEFE05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651018"/>
            <a:ext cx="8915400" cy="623464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IN ASSOCIATION WITH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DF3E7-876D-4B19-A6D4-68E863C5C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33350" y="1752600"/>
            <a:ext cx="9372600" cy="3735414"/>
          </a:xfrm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This presentation could not take place without the support of: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D35DE123-1921-43A2-B3DC-1BD56B57FA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450" y="2971800"/>
            <a:ext cx="419100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0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8D20F-B61B-45DA-8437-5A5D0A053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191500" cy="681149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ABOUT THE SCHOOL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26418-9748-4C05-95E6-B0B9F2504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1371600"/>
            <a:ext cx="9067800" cy="4917571"/>
          </a:xfrm>
        </p:spPr>
        <p:txBody>
          <a:bodyPr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You will need the following (some will be provided once you have registered) :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1. The NFHS High School Football Rules Book.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2. The NFHS High School Football Case Book.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3. The Michigan Football Mechanics Manual – which is available for free on the MHSAA website.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4. The MHSAA Officials Guidebook – which is also on their website.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Each week, on Tuesday, a new lesson will be available on the website: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www.assignphillong.info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for you to watch and study.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Then the following Monday there will be a 1-hour ZOOM meeting to have a group discussion for questions.</a:t>
            </a:r>
          </a:p>
        </p:txBody>
      </p:sp>
    </p:spTree>
    <p:extLst>
      <p:ext uri="{BB962C8B-B14F-4D97-AF65-F5344CB8AC3E}">
        <p14:creationId xmlns:p14="http://schemas.microsoft.com/office/powerpoint/2010/main" val="38346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CBF7A-5A98-4D40-8741-88139C5AF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69" y="533400"/>
            <a:ext cx="7886700" cy="629874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16D4F-3860-465A-84B2-E65C9C163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069" y="1828800"/>
            <a:ext cx="8763000" cy="3729004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These classes will be presented by: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Phil Long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Joel Barnes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Andy Wolf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Lee Morgan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Jerry Haines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other Special Guests.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THANK YOU ALL for attending, </a:t>
            </a: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WE NEED YOU !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81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9E16B4F-3643-466A-B7EA-E0825D43B3D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14944" y="1219201"/>
            <a:ext cx="3543607" cy="380262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90109C3-852E-4C79-B6AF-B46AF5D14D95}"/>
              </a:ext>
            </a:extLst>
          </p:cNvPr>
          <p:cNvSpPr/>
          <p:nvPr/>
        </p:nvSpPr>
        <p:spPr>
          <a:xfrm>
            <a:off x="152400" y="22860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/>
              <a:t>3-LEGGED STOOL OF OFFICIATING</a:t>
            </a:r>
          </a:p>
        </p:txBody>
      </p:sp>
    </p:spTree>
    <p:extLst>
      <p:ext uri="{BB962C8B-B14F-4D97-AF65-F5344CB8AC3E}">
        <p14:creationId xmlns:p14="http://schemas.microsoft.com/office/powerpoint/2010/main" val="64597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9E16B4F-3643-466A-B7EA-E0825D43B3D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14944" y="1219201"/>
            <a:ext cx="3543607" cy="380262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90109C3-852E-4C79-B6AF-B46AF5D14D95}"/>
              </a:ext>
            </a:extLst>
          </p:cNvPr>
          <p:cNvSpPr/>
          <p:nvPr/>
        </p:nvSpPr>
        <p:spPr>
          <a:xfrm>
            <a:off x="152400" y="22860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/>
              <a:t>3-LEGGED STOOL OF OFFICIATING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576821"/>
            <a:ext cx="2800195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Rules </a:t>
            </a:r>
            <a:r>
              <a:rPr lang="en-US" sz="3600" b="1" dirty="0">
                <a:solidFill>
                  <a:schemeClr val="tx1"/>
                </a:solidFill>
              </a:rPr>
              <a:t>Knowledge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69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9E16B4F-3643-466A-B7EA-E0825D43B3D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14944" y="1219201"/>
            <a:ext cx="3543607" cy="380262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90109C3-852E-4C79-B6AF-B46AF5D14D95}"/>
              </a:ext>
            </a:extLst>
          </p:cNvPr>
          <p:cNvSpPr/>
          <p:nvPr/>
        </p:nvSpPr>
        <p:spPr>
          <a:xfrm>
            <a:off x="152400" y="22860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/>
              <a:t>3-LEGGED STOOL OF OFFICIATING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576821"/>
            <a:ext cx="2800195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Rules </a:t>
            </a:r>
            <a:r>
              <a:rPr lang="en-US" sz="3600" b="1" dirty="0">
                <a:solidFill>
                  <a:schemeClr val="tx1"/>
                </a:solidFill>
              </a:rPr>
              <a:t>Knowledge</a:t>
            </a: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429000" y="5029200"/>
            <a:ext cx="2285999" cy="11667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Mechanics</a:t>
            </a:r>
            <a:endParaRPr lang="en-US" sz="3600" b="1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28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9E16B4F-3643-466A-B7EA-E0825D43B3D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14944" y="1219201"/>
            <a:ext cx="3543607" cy="380262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90109C3-852E-4C79-B6AF-B46AF5D14D95}"/>
              </a:ext>
            </a:extLst>
          </p:cNvPr>
          <p:cNvSpPr/>
          <p:nvPr/>
        </p:nvSpPr>
        <p:spPr>
          <a:xfrm>
            <a:off x="152400" y="22860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/>
              <a:t>3-LEGGED STOOL OF OFFICIATING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576821"/>
            <a:ext cx="2800195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Rules </a:t>
            </a:r>
            <a:r>
              <a:rPr lang="en-US" sz="3600" b="1" dirty="0">
                <a:solidFill>
                  <a:schemeClr val="tx1"/>
                </a:solidFill>
              </a:rPr>
              <a:t>Knowledge</a:t>
            </a:r>
          </a:p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373301" y="3576821"/>
            <a:ext cx="2800196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Philosophy</a:t>
            </a:r>
            <a:endParaRPr lang="en-US" sz="3600" b="1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429000" y="5029200"/>
            <a:ext cx="2285999" cy="11667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Mechanics</a:t>
            </a:r>
            <a:endParaRPr lang="en-US" sz="3600" b="1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86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3233</TotalTime>
  <Words>1168</Words>
  <Application>Microsoft Office PowerPoint</Application>
  <PresentationFormat>On-screen Show (4:3)</PresentationFormat>
  <Paragraphs>186</Paragraphs>
  <Slides>28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Office Theme</vt:lpstr>
      <vt:lpstr>2022 High School Football OFFICIALS SCHOOL</vt:lpstr>
      <vt:lpstr>MISSION STATEMENT</vt:lpstr>
      <vt:lpstr>IN ASSOCIATION WITH</vt:lpstr>
      <vt:lpstr>ABOUT THE SCHOOL</vt:lpstr>
      <vt:lpstr>WELCOME</vt:lpstr>
      <vt:lpstr>PowerPoint Presentation</vt:lpstr>
      <vt:lpstr>PowerPoint Presentation</vt:lpstr>
      <vt:lpstr>PowerPoint Presentation</vt:lpstr>
      <vt:lpstr>PowerPoint Presentation</vt:lpstr>
      <vt:lpstr>TONIGHT’S AGENDA</vt:lpstr>
      <vt:lpstr>OFFICIATING PHILOSOPHY</vt:lpstr>
      <vt:lpstr>OFFICIATING PHILOSOPHY</vt:lpstr>
      <vt:lpstr>TRAIN WRECKS VERSUS  FENDER BENDERS</vt:lpstr>
      <vt:lpstr>OFFICIALS’ POSITIONS</vt:lpstr>
      <vt:lpstr>REFEREE</vt:lpstr>
      <vt:lpstr>REFEREE</vt:lpstr>
      <vt:lpstr>UMPIRE</vt:lpstr>
      <vt:lpstr>UMPIRE</vt:lpstr>
      <vt:lpstr>HEAD LINESMAN</vt:lpstr>
      <vt:lpstr>HEAD LINESMAN</vt:lpstr>
      <vt:lpstr>LINE JUDGE</vt:lpstr>
      <vt:lpstr>LINE JUDGE</vt:lpstr>
      <vt:lpstr>BACK JUDGE</vt:lpstr>
      <vt:lpstr>BACK JUDGE</vt:lpstr>
      <vt:lpstr>FIELD JUDGE &amp; SIDE JUDGE</vt:lpstr>
      <vt:lpstr>FIELD JUDGE </vt:lpstr>
      <vt:lpstr>SIDE JUDGE </vt:lpstr>
      <vt:lpstr>ALL OFFICIALS</vt:lpstr>
    </vt:vector>
  </TitlesOfParts>
  <Company>Phil Long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Level Procedure Template</dc:title>
  <dc:creator>Phil Long</dc:creator>
  <cp:lastModifiedBy>Owner</cp:lastModifiedBy>
  <cp:revision>424</cp:revision>
  <cp:lastPrinted>2021-11-06T13:12:23Z</cp:lastPrinted>
  <dcterms:created xsi:type="dcterms:W3CDTF">2004-10-04T14:27:35Z</dcterms:created>
  <dcterms:modified xsi:type="dcterms:W3CDTF">2021-12-01T20:51:02Z</dcterms:modified>
</cp:coreProperties>
</file>